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0"/>
  </p:notesMasterIdLst>
  <p:sldIdLst>
    <p:sldId id="256" r:id="rId2"/>
    <p:sldId id="257" r:id="rId3"/>
    <p:sldId id="270" r:id="rId4"/>
    <p:sldId id="258" r:id="rId5"/>
    <p:sldId id="271" r:id="rId6"/>
    <p:sldId id="259" r:id="rId7"/>
    <p:sldId id="272" r:id="rId8"/>
    <p:sldId id="260" r:id="rId9"/>
    <p:sldId id="261" r:id="rId10"/>
    <p:sldId id="273" r:id="rId11"/>
    <p:sldId id="262" r:id="rId12"/>
    <p:sldId id="274" r:id="rId13"/>
    <p:sldId id="263" r:id="rId14"/>
    <p:sldId id="264" r:id="rId15"/>
    <p:sldId id="275" r:id="rId16"/>
    <p:sldId id="265" r:id="rId17"/>
    <p:sldId id="276" r:id="rId18"/>
    <p:sldId id="277" r:id="rId19"/>
    <p:sldId id="278" r:id="rId20"/>
    <p:sldId id="279" r:id="rId21"/>
    <p:sldId id="280" r:id="rId22"/>
    <p:sldId id="281" r:id="rId23"/>
    <p:sldId id="282" r:id="rId24"/>
    <p:sldId id="283" r:id="rId25"/>
    <p:sldId id="284" r:id="rId26"/>
    <p:sldId id="285" r:id="rId27"/>
    <p:sldId id="267" r:id="rId28"/>
    <p:sldId id="290" r:id="rId29"/>
  </p:sldIdLst>
  <p:sldSz cx="9144000" cy="5143500" type="screen16x9"/>
  <p:notesSz cx="6858000" cy="9144000"/>
  <p:embeddedFontLst>
    <p:embeddedFont>
      <p:font typeface="Economica" panose="020B0604020202020204" charset="0"/>
      <p:regular r:id="rId31"/>
      <p:bold r:id="rId32"/>
      <p:italic r:id="rId33"/>
      <p:boldItalic r:id="rId34"/>
    </p:embeddedFont>
    <p:embeddedFont>
      <p:font typeface="Open Sans" panose="020B060603050402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048" autoAdjust="0"/>
  </p:normalViewPr>
  <p:slideViewPr>
    <p:cSldViewPr snapToGrid="0">
      <p:cViewPr varScale="1">
        <p:scale>
          <a:sx n="122" d="100"/>
          <a:sy n="122" d="100"/>
        </p:scale>
        <p:origin x="1320" y="33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71013748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a:extLst>
            <a:ext uri="{FF2B5EF4-FFF2-40B4-BE49-F238E27FC236}">
              <a16:creationId xmlns:a16="http://schemas.microsoft.com/office/drawing/2014/main" id="{35616507-B1E3-41B8-8390-D45DC826F04E}"/>
            </a:ext>
          </a:extLst>
        </p:cNvPr>
        <p:cNvGrpSpPr/>
        <p:nvPr/>
      </p:nvGrpSpPr>
      <p:grpSpPr>
        <a:xfrm>
          <a:off x="0" y="0"/>
          <a:ext cx="0" cy="0"/>
          <a:chOff x="0" y="0"/>
          <a:chExt cx="0" cy="0"/>
        </a:xfrm>
      </p:grpSpPr>
      <p:sp>
        <p:nvSpPr>
          <p:cNvPr id="96" name="Google Shape;96;g2e16b2adad1_0_18:notes">
            <a:extLst>
              <a:ext uri="{FF2B5EF4-FFF2-40B4-BE49-F238E27FC236}">
                <a16:creationId xmlns:a16="http://schemas.microsoft.com/office/drawing/2014/main" id="{1BAE6195-2FF8-910A-B929-075CA338E8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e16b2adad1_0_18:notes">
            <a:extLst>
              <a:ext uri="{FF2B5EF4-FFF2-40B4-BE49-F238E27FC236}">
                <a16:creationId xmlns:a16="http://schemas.microsoft.com/office/drawing/2014/main" id="{6590B75E-E2AE-969C-7668-37E1288B833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3955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e16b2adad1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e16b2adad1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a:extLst>
            <a:ext uri="{FF2B5EF4-FFF2-40B4-BE49-F238E27FC236}">
              <a16:creationId xmlns:a16="http://schemas.microsoft.com/office/drawing/2014/main" id="{AE7CF3C8-10AD-5BC3-EE4F-B40D8FBDE3F7}"/>
            </a:ext>
          </a:extLst>
        </p:cNvPr>
        <p:cNvGrpSpPr/>
        <p:nvPr/>
      </p:nvGrpSpPr>
      <p:grpSpPr>
        <a:xfrm>
          <a:off x="0" y="0"/>
          <a:ext cx="0" cy="0"/>
          <a:chOff x="0" y="0"/>
          <a:chExt cx="0" cy="0"/>
        </a:xfrm>
      </p:grpSpPr>
      <p:sp>
        <p:nvSpPr>
          <p:cNvPr id="103" name="Google Shape;103;g2e16b2adad1_0_24:notes">
            <a:extLst>
              <a:ext uri="{FF2B5EF4-FFF2-40B4-BE49-F238E27FC236}">
                <a16:creationId xmlns:a16="http://schemas.microsoft.com/office/drawing/2014/main" id="{A9A109CC-4DED-3A26-A98F-827C0B00C2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e16b2adad1_0_24:notes">
            <a:extLst>
              <a:ext uri="{FF2B5EF4-FFF2-40B4-BE49-F238E27FC236}">
                <a16:creationId xmlns:a16="http://schemas.microsoft.com/office/drawing/2014/main" id="{9BCC4F67-38E0-A52E-1080-3E4A8031383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1734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e16b2adad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e16b2adad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e16b2adad1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e16b2adad1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a:extLst>
            <a:ext uri="{FF2B5EF4-FFF2-40B4-BE49-F238E27FC236}">
              <a16:creationId xmlns:a16="http://schemas.microsoft.com/office/drawing/2014/main" id="{F226F334-CF11-5186-B15D-6298BDE74044}"/>
            </a:ext>
          </a:extLst>
        </p:cNvPr>
        <p:cNvGrpSpPr/>
        <p:nvPr/>
      </p:nvGrpSpPr>
      <p:grpSpPr>
        <a:xfrm>
          <a:off x="0" y="0"/>
          <a:ext cx="0" cy="0"/>
          <a:chOff x="0" y="0"/>
          <a:chExt cx="0" cy="0"/>
        </a:xfrm>
      </p:grpSpPr>
      <p:sp>
        <p:nvSpPr>
          <p:cNvPr id="117" name="Google Shape;117;g2e16b2adad1_0_35:notes">
            <a:extLst>
              <a:ext uri="{FF2B5EF4-FFF2-40B4-BE49-F238E27FC236}">
                <a16:creationId xmlns:a16="http://schemas.microsoft.com/office/drawing/2014/main" id="{FE643D04-7A4D-BE55-98E2-2D85A36269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e16b2adad1_0_35:notes">
            <a:extLst>
              <a:ext uri="{FF2B5EF4-FFF2-40B4-BE49-F238E27FC236}">
                <a16:creationId xmlns:a16="http://schemas.microsoft.com/office/drawing/2014/main" id="{BB973FA4-38DF-B283-0C41-69A7CD21CA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75412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e16b2adad1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4D910064-1D32-439A-57C5-3B6D4D3E7AC6}"/>
            </a:ext>
          </a:extLst>
        </p:cNvPr>
        <p:cNvGrpSpPr/>
        <p:nvPr/>
      </p:nvGrpSpPr>
      <p:grpSpPr>
        <a:xfrm>
          <a:off x="0" y="0"/>
          <a:ext cx="0" cy="0"/>
          <a:chOff x="0" y="0"/>
          <a:chExt cx="0" cy="0"/>
        </a:xfrm>
      </p:grpSpPr>
      <p:sp>
        <p:nvSpPr>
          <p:cNvPr id="124" name="Google Shape;124;g2e16b2adad1_0_40:notes">
            <a:extLst>
              <a:ext uri="{FF2B5EF4-FFF2-40B4-BE49-F238E27FC236}">
                <a16:creationId xmlns:a16="http://schemas.microsoft.com/office/drawing/2014/main" id="{0B47090F-0865-74E4-C49F-06E9C7B104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a:extLst>
              <a:ext uri="{FF2B5EF4-FFF2-40B4-BE49-F238E27FC236}">
                <a16:creationId xmlns:a16="http://schemas.microsoft.com/office/drawing/2014/main" id="{7F891AB6-1C9F-A835-E85B-74AD70DC62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18208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0AF2EE62-2263-6826-2755-1608DD0FB46A}"/>
            </a:ext>
          </a:extLst>
        </p:cNvPr>
        <p:cNvGrpSpPr/>
        <p:nvPr/>
      </p:nvGrpSpPr>
      <p:grpSpPr>
        <a:xfrm>
          <a:off x="0" y="0"/>
          <a:ext cx="0" cy="0"/>
          <a:chOff x="0" y="0"/>
          <a:chExt cx="0" cy="0"/>
        </a:xfrm>
      </p:grpSpPr>
      <p:sp>
        <p:nvSpPr>
          <p:cNvPr id="124" name="Google Shape;124;g2e16b2adad1_0_40:notes">
            <a:extLst>
              <a:ext uri="{FF2B5EF4-FFF2-40B4-BE49-F238E27FC236}">
                <a16:creationId xmlns:a16="http://schemas.microsoft.com/office/drawing/2014/main" id="{66300FA7-CD67-9BAD-10D8-AF0B3475A5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a:extLst>
              <a:ext uri="{FF2B5EF4-FFF2-40B4-BE49-F238E27FC236}">
                <a16:creationId xmlns:a16="http://schemas.microsoft.com/office/drawing/2014/main" id="{836304DC-EFEA-C07B-B784-F1BA9D3DA8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33781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C0CEA80E-F8AF-6439-D71A-71F5AF252FDA}"/>
            </a:ext>
          </a:extLst>
        </p:cNvPr>
        <p:cNvGrpSpPr/>
        <p:nvPr/>
      </p:nvGrpSpPr>
      <p:grpSpPr>
        <a:xfrm>
          <a:off x="0" y="0"/>
          <a:ext cx="0" cy="0"/>
          <a:chOff x="0" y="0"/>
          <a:chExt cx="0" cy="0"/>
        </a:xfrm>
      </p:grpSpPr>
      <p:sp>
        <p:nvSpPr>
          <p:cNvPr id="124" name="Google Shape;124;g2e16b2adad1_0_40:notes">
            <a:extLst>
              <a:ext uri="{FF2B5EF4-FFF2-40B4-BE49-F238E27FC236}">
                <a16:creationId xmlns:a16="http://schemas.microsoft.com/office/drawing/2014/main" id="{88BC6462-0435-6926-E805-9F383BAE4F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a:extLst>
              <a:ext uri="{FF2B5EF4-FFF2-40B4-BE49-F238E27FC236}">
                <a16:creationId xmlns:a16="http://schemas.microsoft.com/office/drawing/2014/main" id="{D94B00D9-7EE9-9493-2C01-DA8D43B749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17715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0ddf966691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0ddf966691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88E5981D-9A81-1163-8341-A7B27C984E5D}"/>
            </a:ext>
          </a:extLst>
        </p:cNvPr>
        <p:cNvGrpSpPr/>
        <p:nvPr/>
      </p:nvGrpSpPr>
      <p:grpSpPr>
        <a:xfrm>
          <a:off x="0" y="0"/>
          <a:ext cx="0" cy="0"/>
          <a:chOff x="0" y="0"/>
          <a:chExt cx="0" cy="0"/>
        </a:xfrm>
      </p:grpSpPr>
      <p:sp>
        <p:nvSpPr>
          <p:cNvPr id="124" name="Google Shape;124;g2e16b2adad1_0_40:notes">
            <a:extLst>
              <a:ext uri="{FF2B5EF4-FFF2-40B4-BE49-F238E27FC236}">
                <a16:creationId xmlns:a16="http://schemas.microsoft.com/office/drawing/2014/main" id="{BEF1088B-7079-3764-BF04-AD210D48F5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a:extLst>
              <a:ext uri="{FF2B5EF4-FFF2-40B4-BE49-F238E27FC236}">
                <a16:creationId xmlns:a16="http://schemas.microsoft.com/office/drawing/2014/main" id="{202CCCCD-71EC-8BD3-8AFC-F61A105CC91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04393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AEF0FC0D-F4AE-93D7-AB68-B3F654C06EB1}"/>
            </a:ext>
          </a:extLst>
        </p:cNvPr>
        <p:cNvGrpSpPr/>
        <p:nvPr/>
      </p:nvGrpSpPr>
      <p:grpSpPr>
        <a:xfrm>
          <a:off x="0" y="0"/>
          <a:ext cx="0" cy="0"/>
          <a:chOff x="0" y="0"/>
          <a:chExt cx="0" cy="0"/>
        </a:xfrm>
      </p:grpSpPr>
      <p:sp>
        <p:nvSpPr>
          <p:cNvPr id="124" name="Google Shape;124;g2e16b2adad1_0_40:notes">
            <a:extLst>
              <a:ext uri="{FF2B5EF4-FFF2-40B4-BE49-F238E27FC236}">
                <a16:creationId xmlns:a16="http://schemas.microsoft.com/office/drawing/2014/main" id="{7AD95F26-BE4A-85D8-FC76-5019062926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a:extLst>
              <a:ext uri="{FF2B5EF4-FFF2-40B4-BE49-F238E27FC236}">
                <a16:creationId xmlns:a16="http://schemas.microsoft.com/office/drawing/2014/main" id="{3D3F687F-15F1-6691-ABD4-377932329F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33214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593F9E04-FF61-F4C1-4E39-0F9928D82FE7}"/>
            </a:ext>
          </a:extLst>
        </p:cNvPr>
        <p:cNvGrpSpPr/>
        <p:nvPr/>
      </p:nvGrpSpPr>
      <p:grpSpPr>
        <a:xfrm>
          <a:off x="0" y="0"/>
          <a:ext cx="0" cy="0"/>
          <a:chOff x="0" y="0"/>
          <a:chExt cx="0" cy="0"/>
        </a:xfrm>
      </p:grpSpPr>
      <p:sp>
        <p:nvSpPr>
          <p:cNvPr id="124" name="Google Shape;124;g2e16b2adad1_0_40:notes">
            <a:extLst>
              <a:ext uri="{FF2B5EF4-FFF2-40B4-BE49-F238E27FC236}">
                <a16:creationId xmlns:a16="http://schemas.microsoft.com/office/drawing/2014/main" id="{3827554D-7F0C-FEB1-4A39-430E3E0FCA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a:extLst>
              <a:ext uri="{FF2B5EF4-FFF2-40B4-BE49-F238E27FC236}">
                <a16:creationId xmlns:a16="http://schemas.microsoft.com/office/drawing/2014/main" id="{5218E836-0F7C-2990-6DA7-42724E1CC9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91745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FCACD914-D82A-503D-9A5C-3CF6D08572AA}"/>
            </a:ext>
          </a:extLst>
        </p:cNvPr>
        <p:cNvGrpSpPr/>
        <p:nvPr/>
      </p:nvGrpSpPr>
      <p:grpSpPr>
        <a:xfrm>
          <a:off x="0" y="0"/>
          <a:ext cx="0" cy="0"/>
          <a:chOff x="0" y="0"/>
          <a:chExt cx="0" cy="0"/>
        </a:xfrm>
      </p:grpSpPr>
      <p:sp>
        <p:nvSpPr>
          <p:cNvPr id="124" name="Google Shape;124;g2e16b2adad1_0_40:notes">
            <a:extLst>
              <a:ext uri="{FF2B5EF4-FFF2-40B4-BE49-F238E27FC236}">
                <a16:creationId xmlns:a16="http://schemas.microsoft.com/office/drawing/2014/main" id="{4EE7826C-D00E-A228-FBFF-9260015CA9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a:extLst>
              <a:ext uri="{FF2B5EF4-FFF2-40B4-BE49-F238E27FC236}">
                <a16:creationId xmlns:a16="http://schemas.microsoft.com/office/drawing/2014/main" id="{FF437408-E7F8-4998-4FEC-1575769828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94671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B9159B4F-5160-B4D5-868D-32143AA4A06A}"/>
            </a:ext>
          </a:extLst>
        </p:cNvPr>
        <p:cNvGrpSpPr/>
        <p:nvPr/>
      </p:nvGrpSpPr>
      <p:grpSpPr>
        <a:xfrm>
          <a:off x="0" y="0"/>
          <a:ext cx="0" cy="0"/>
          <a:chOff x="0" y="0"/>
          <a:chExt cx="0" cy="0"/>
        </a:xfrm>
      </p:grpSpPr>
      <p:sp>
        <p:nvSpPr>
          <p:cNvPr id="124" name="Google Shape;124;g2e16b2adad1_0_40:notes">
            <a:extLst>
              <a:ext uri="{FF2B5EF4-FFF2-40B4-BE49-F238E27FC236}">
                <a16:creationId xmlns:a16="http://schemas.microsoft.com/office/drawing/2014/main" id="{C1FE1E5C-FCBC-B857-B1EA-CA1A2DC363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a:extLst>
              <a:ext uri="{FF2B5EF4-FFF2-40B4-BE49-F238E27FC236}">
                <a16:creationId xmlns:a16="http://schemas.microsoft.com/office/drawing/2014/main" id="{9BCE29BB-EA74-18AF-DD7A-5ADC577691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58788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50C7988C-6A53-DA0F-DC50-E550B614D812}"/>
            </a:ext>
          </a:extLst>
        </p:cNvPr>
        <p:cNvGrpSpPr/>
        <p:nvPr/>
      </p:nvGrpSpPr>
      <p:grpSpPr>
        <a:xfrm>
          <a:off x="0" y="0"/>
          <a:ext cx="0" cy="0"/>
          <a:chOff x="0" y="0"/>
          <a:chExt cx="0" cy="0"/>
        </a:xfrm>
      </p:grpSpPr>
      <p:sp>
        <p:nvSpPr>
          <p:cNvPr id="124" name="Google Shape;124;g2e16b2adad1_0_40:notes">
            <a:extLst>
              <a:ext uri="{FF2B5EF4-FFF2-40B4-BE49-F238E27FC236}">
                <a16:creationId xmlns:a16="http://schemas.microsoft.com/office/drawing/2014/main" id="{D9CACD21-F43A-9093-A7FE-3E665377C3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a:extLst>
              <a:ext uri="{FF2B5EF4-FFF2-40B4-BE49-F238E27FC236}">
                <a16:creationId xmlns:a16="http://schemas.microsoft.com/office/drawing/2014/main" id="{0A3D76B2-5170-D2A5-9A5F-B9CB38D267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48593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a:extLst>
            <a:ext uri="{FF2B5EF4-FFF2-40B4-BE49-F238E27FC236}">
              <a16:creationId xmlns:a16="http://schemas.microsoft.com/office/drawing/2014/main" id="{022F0025-2828-1F70-DE71-C0CE317BAE12}"/>
            </a:ext>
          </a:extLst>
        </p:cNvPr>
        <p:cNvGrpSpPr/>
        <p:nvPr/>
      </p:nvGrpSpPr>
      <p:grpSpPr>
        <a:xfrm>
          <a:off x="0" y="0"/>
          <a:ext cx="0" cy="0"/>
          <a:chOff x="0" y="0"/>
          <a:chExt cx="0" cy="0"/>
        </a:xfrm>
      </p:grpSpPr>
      <p:sp>
        <p:nvSpPr>
          <p:cNvPr id="124" name="Google Shape;124;g2e16b2adad1_0_40:notes">
            <a:extLst>
              <a:ext uri="{FF2B5EF4-FFF2-40B4-BE49-F238E27FC236}">
                <a16:creationId xmlns:a16="http://schemas.microsoft.com/office/drawing/2014/main" id="{89643A82-3478-0311-DA5A-01DEF83480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e16b2adad1_0_40:notes">
            <a:extLst>
              <a:ext uri="{FF2B5EF4-FFF2-40B4-BE49-F238E27FC236}">
                <a16:creationId xmlns:a16="http://schemas.microsoft.com/office/drawing/2014/main" id="{A5D00BC4-2331-2A48-8C59-8F78D50BE4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29423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e16b2adad1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e16b2adad1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E7A2A48B-A063-A868-9587-587F536679F8}"/>
            </a:ext>
          </a:extLst>
        </p:cNvPr>
        <p:cNvGrpSpPr/>
        <p:nvPr/>
      </p:nvGrpSpPr>
      <p:grpSpPr>
        <a:xfrm>
          <a:off x="0" y="0"/>
          <a:ext cx="0" cy="0"/>
          <a:chOff x="0" y="0"/>
          <a:chExt cx="0" cy="0"/>
        </a:xfrm>
      </p:grpSpPr>
      <p:sp>
        <p:nvSpPr>
          <p:cNvPr id="138" name="Google Shape;138;g2e16b2adad1_0_50:notes">
            <a:extLst>
              <a:ext uri="{FF2B5EF4-FFF2-40B4-BE49-F238E27FC236}">
                <a16:creationId xmlns:a16="http://schemas.microsoft.com/office/drawing/2014/main" id="{8E0FCFB1-EF8A-540E-F072-078FDD529A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e16b2adad1_0_50:notes">
            <a:extLst>
              <a:ext uri="{FF2B5EF4-FFF2-40B4-BE49-F238E27FC236}">
                <a16:creationId xmlns:a16="http://schemas.microsoft.com/office/drawing/2014/main" id="{1EB404BD-C633-8CC8-F82B-855B46642F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97224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a:extLst>
            <a:ext uri="{FF2B5EF4-FFF2-40B4-BE49-F238E27FC236}">
              <a16:creationId xmlns:a16="http://schemas.microsoft.com/office/drawing/2014/main" id="{9438A1D7-CCFE-19A5-6EF5-EFE7FE6BE5F3}"/>
            </a:ext>
          </a:extLst>
        </p:cNvPr>
        <p:cNvGrpSpPr/>
        <p:nvPr/>
      </p:nvGrpSpPr>
      <p:grpSpPr>
        <a:xfrm>
          <a:off x="0" y="0"/>
          <a:ext cx="0" cy="0"/>
          <a:chOff x="0" y="0"/>
          <a:chExt cx="0" cy="0"/>
        </a:xfrm>
      </p:grpSpPr>
      <p:sp>
        <p:nvSpPr>
          <p:cNvPr id="68" name="Google Shape;68;g20ddf966691_0_162:notes">
            <a:extLst>
              <a:ext uri="{FF2B5EF4-FFF2-40B4-BE49-F238E27FC236}">
                <a16:creationId xmlns:a16="http://schemas.microsoft.com/office/drawing/2014/main" id="{1E597347-DDE6-7255-CEA2-B68B6DD5FF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0ddf966691_0_162:notes">
            <a:extLst>
              <a:ext uri="{FF2B5EF4-FFF2-40B4-BE49-F238E27FC236}">
                <a16:creationId xmlns:a16="http://schemas.microsoft.com/office/drawing/2014/main" id="{E292E55F-F12D-31F8-A132-1FEAD81EFA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052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e16b2adad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e16b2adad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a:extLst>
            <a:ext uri="{FF2B5EF4-FFF2-40B4-BE49-F238E27FC236}">
              <a16:creationId xmlns:a16="http://schemas.microsoft.com/office/drawing/2014/main" id="{593F2419-8608-6656-8481-2A54162DADA7}"/>
            </a:ext>
          </a:extLst>
        </p:cNvPr>
        <p:cNvGrpSpPr/>
        <p:nvPr/>
      </p:nvGrpSpPr>
      <p:grpSpPr>
        <a:xfrm>
          <a:off x="0" y="0"/>
          <a:ext cx="0" cy="0"/>
          <a:chOff x="0" y="0"/>
          <a:chExt cx="0" cy="0"/>
        </a:xfrm>
      </p:grpSpPr>
      <p:sp>
        <p:nvSpPr>
          <p:cNvPr id="75" name="Google Shape;75;g2e16b2adad1_0_0:notes">
            <a:extLst>
              <a:ext uri="{FF2B5EF4-FFF2-40B4-BE49-F238E27FC236}">
                <a16:creationId xmlns:a16="http://schemas.microsoft.com/office/drawing/2014/main" id="{DF0F6EB5-4541-EDA6-BC47-7B98B3493D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e16b2adad1_0_0:notes">
            <a:extLst>
              <a:ext uri="{FF2B5EF4-FFF2-40B4-BE49-F238E27FC236}">
                <a16:creationId xmlns:a16="http://schemas.microsoft.com/office/drawing/2014/main" id="{561FB828-6A69-E817-B188-F7E6B6A5AFE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46501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e16b2adad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e16b2adad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6A10F18C-404A-4F80-1ED9-65BFFADE4133}"/>
            </a:ext>
          </a:extLst>
        </p:cNvPr>
        <p:cNvGrpSpPr/>
        <p:nvPr/>
      </p:nvGrpSpPr>
      <p:grpSpPr>
        <a:xfrm>
          <a:off x="0" y="0"/>
          <a:ext cx="0" cy="0"/>
          <a:chOff x="0" y="0"/>
          <a:chExt cx="0" cy="0"/>
        </a:xfrm>
      </p:grpSpPr>
      <p:sp>
        <p:nvSpPr>
          <p:cNvPr id="82" name="Google Shape;82;g2e16b2adad1_0_6:notes">
            <a:extLst>
              <a:ext uri="{FF2B5EF4-FFF2-40B4-BE49-F238E27FC236}">
                <a16:creationId xmlns:a16="http://schemas.microsoft.com/office/drawing/2014/main" id="{4B8D483E-0F96-64D9-B0E3-636AA7051EA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e16b2adad1_0_6:notes">
            <a:extLst>
              <a:ext uri="{FF2B5EF4-FFF2-40B4-BE49-F238E27FC236}">
                <a16:creationId xmlns:a16="http://schemas.microsoft.com/office/drawing/2014/main" id="{91D33743-CB69-6571-DF0E-4B114A4A4D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87454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e16b2adad1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e16b2adad1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e16b2adad1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e16b2adad1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r>
              <a:rPr lang="ru-RU"/>
              <a:t>Образец заголовка</a:t>
            </a:r>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r>
              <a:rPr lang="ru-RU"/>
              <a:t>Образец подзаголовка</a:t>
            </a:r>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pPr lvl="0"/>
            <a:r>
              <a:rPr lang="ru-RU"/>
              <a:t>Образец текста</a:t>
            </a: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Пустой слайд">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r>
              <a:rPr lang="ru-RU"/>
              <a:t>Образец заголовка</a:t>
            </a:r>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r>
              <a:rPr lang="ru-RU"/>
              <a:t>Образец заголовка</a:t>
            </a:r>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pPr lvl="0"/>
            <a:r>
              <a:rPr lang="ru-RU"/>
              <a:t>Образец текста</a:t>
            </a: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r>
              <a:rPr lang="ru-RU"/>
              <a:t>Образец заголовка</a:t>
            </a:r>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r>
              <a:rPr lang="ru-RU"/>
              <a:t>Образец текста</a:t>
            </a: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r>
              <a:rPr lang="ru-RU"/>
              <a:t>Образец текста</a:t>
            </a: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r>
              <a:rPr lang="ru-RU"/>
              <a:t>Образец заголовка</a:t>
            </a:r>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rPr lang="ru-RU"/>
              <a:t>Образец заголовка</a:t>
            </a:r>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r>
              <a:rPr lang="ru-RU"/>
              <a:t>Образец текста</a:t>
            </a: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ru-RU"/>
              <a:t>Образец заголовка</a:t>
            </a:r>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r>
              <a:rPr lang="ru-RU"/>
              <a:t>Образец заголовка</a:t>
            </a:r>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r>
              <a:rPr lang="ru-RU"/>
              <a:t>Образец подзаголовка</a:t>
            </a:r>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pPr lvl="0"/>
            <a:r>
              <a:rPr lang="ru-RU"/>
              <a:t>Образец текста</a:t>
            </a: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pPr lvl="0"/>
            <a:r>
              <a:rPr lang="ru-RU"/>
              <a:t>Образец текста</a:t>
            </a: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uk"/>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2805450" y="821300"/>
            <a:ext cx="3743842" cy="439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uk" sz="2400" dirty="0"/>
              <a:t>Веб-застосунок </a:t>
            </a:r>
            <a:r>
              <a:rPr lang="en-US" sz="2400" dirty="0"/>
              <a:t>MonopolyUA</a:t>
            </a:r>
            <a:endParaRPr sz="2400" dirty="0"/>
          </a:p>
        </p:txBody>
      </p:sp>
      <p:pic>
        <p:nvPicPr>
          <p:cNvPr id="64" name="Google Shape;64;p13"/>
          <p:cNvPicPr preferRelativeResize="0"/>
          <p:nvPr/>
        </p:nvPicPr>
        <p:blipFill>
          <a:blip r:embed="rId3">
            <a:alphaModFix/>
          </a:blip>
          <a:stretch>
            <a:fillRect/>
          </a:stretch>
        </p:blipFill>
        <p:spPr>
          <a:xfrm>
            <a:off x="268925" y="4359500"/>
            <a:ext cx="862250" cy="581750"/>
          </a:xfrm>
          <a:prstGeom prst="rect">
            <a:avLst/>
          </a:prstGeom>
          <a:noFill/>
          <a:ln>
            <a:noFill/>
          </a:ln>
        </p:spPr>
      </p:pic>
      <p:pic>
        <p:nvPicPr>
          <p:cNvPr id="65" name="Google Shape;65;p13"/>
          <p:cNvPicPr preferRelativeResize="0"/>
          <p:nvPr/>
        </p:nvPicPr>
        <p:blipFill>
          <a:blip r:embed="rId4">
            <a:alphaModFix/>
          </a:blip>
          <a:stretch>
            <a:fillRect/>
          </a:stretch>
        </p:blipFill>
        <p:spPr>
          <a:xfrm>
            <a:off x="204725" y="170825"/>
            <a:ext cx="2133975" cy="389775"/>
          </a:xfrm>
          <a:prstGeom prst="rect">
            <a:avLst/>
          </a:prstGeom>
          <a:noFill/>
          <a:ln>
            <a:noFill/>
          </a:ln>
        </p:spPr>
      </p:pic>
      <p:pic>
        <p:nvPicPr>
          <p:cNvPr id="66" name="Google Shape;66;p13"/>
          <p:cNvPicPr preferRelativeResize="0"/>
          <p:nvPr/>
        </p:nvPicPr>
        <p:blipFill>
          <a:blip r:embed="rId5">
            <a:alphaModFix/>
          </a:blip>
          <a:stretch>
            <a:fillRect/>
          </a:stretch>
        </p:blipFill>
        <p:spPr>
          <a:xfrm>
            <a:off x="7068504" y="170825"/>
            <a:ext cx="1924921" cy="439175"/>
          </a:xfrm>
          <a:prstGeom prst="rect">
            <a:avLst/>
          </a:prstGeom>
          <a:noFill/>
          <a:ln>
            <a:noFill/>
          </a:ln>
        </p:spPr>
      </p:pic>
      <p:sp>
        <p:nvSpPr>
          <p:cNvPr id="4" name="TextBox 3">
            <a:extLst>
              <a:ext uri="{FF2B5EF4-FFF2-40B4-BE49-F238E27FC236}">
                <a16:creationId xmlns:a16="http://schemas.microsoft.com/office/drawing/2014/main" id="{25B84498-A729-DC7A-4720-8466DAB40D11}"/>
              </a:ext>
            </a:extLst>
          </p:cNvPr>
          <p:cNvSpPr txBox="1"/>
          <p:nvPr/>
        </p:nvSpPr>
        <p:spPr>
          <a:xfrm>
            <a:off x="2662546" y="3620836"/>
            <a:ext cx="1805940" cy="738664"/>
          </a:xfrm>
          <a:prstGeom prst="rect">
            <a:avLst/>
          </a:prstGeom>
          <a:noFill/>
        </p:spPr>
        <p:txBody>
          <a:bodyPr wrap="square" rtlCol="0">
            <a:spAutoFit/>
          </a:bodyPr>
          <a:lstStyle/>
          <a:p>
            <a:r>
              <a:rPr lang="uk-UA"/>
              <a:t>Виконав:</a:t>
            </a:r>
          </a:p>
          <a:p>
            <a:r>
              <a:rPr lang="uk-UA"/>
              <a:t>ст. гр. ПЗПІ-22-6</a:t>
            </a:r>
          </a:p>
          <a:p>
            <a:r>
              <a:rPr lang="uk-UA"/>
              <a:t>Духота І. Є.</a:t>
            </a:r>
            <a:endParaRPr lang="ru-RU"/>
          </a:p>
        </p:txBody>
      </p:sp>
      <p:sp>
        <p:nvSpPr>
          <p:cNvPr id="5" name="TextBox 4">
            <a:extLst>
              <a:ext uri="{FF2B5EF4-FFF2-40B4-BE49-F238E27FC236}">
                <a16:creationId xmlns:a16="http://schemas.microsoft.com/office/drawing/2014/main" id="{A9CC10E9-3DD1-7EB5-B0C8-D5E85EFE58E7}"/>
              </a:ext>
            </a:extLst>
          </p:cNvPr>
          <p:cNvSpPr txBox="1"/>
          <p:nvPr/>
        </p:nvSpPr>
        <p:spPr>
          <a:xfrm>
            <a:off x="4675515" y="3620836"/>
            <a:ext cx="1805940" cy="738664"/>
          </a:xfrm>
          <a:prstGeom prst="rect">
            <a:avLst/>
          </a:prstGeom>
          <a:noFill/>
        </p:spPr>
        <p:txBody>
          <a:bodyPr wrap="square" rtlCol="0">
            <a:spAutoFit/>
          </a:bodyPr>
          <a:lstStyle/>
          <a:p>
            <a:r>
              <a:rPr lang="uk-UA"/>
              <a:t>Науковий керівник:</a:t>
            </a:r>
          </a:p>
          <a:p>
            <a:r>
              <a:rPr lang="uk-UA"/>
              <a:t>ст. вик. каф. ПІ</a:t>
            </a:r>
          </a:p>
          <a:p>
            <a:r>
              <a:rPr lang="uk-UA"/>
              <a:t>Онищенко К. Г.</a:t>
            </a:r>
            <a:endParaRPr lang="ru-RU"/>
          </a:p>
        </p:txBody>
      </p:sp>
      <p:sp>
        <p:nvSpPr>
          <p:cNvPr id="6" name="TextBox 5">
            <a:extLst>
              <a:ext uri="{FF2B5EF4-FFF2-40B4-BE49-F238E27FC236}">
                <a16:creationId xmlns:a16="http://schemas.microsoft.com/office/drawing/2014/main" id="{D63274C6-2731-6CA0-5B8D-74E790EA06EE}"/>
              </a:ext>
            </a:extLst>
          </p:cNvPr>
          <p:cNvSpPr txBox="1"/>
          <p:nvPr/>
        </p:nvSpPr>
        <p:spPr>
          <a:xfrm>
            <a:off x="3573780" y="4730617"/>
            <a:ext cx="1996440" cy="307777"/>
          </a:xfrm>
          <a:prstGeom prst="rect">
            <a:avLst/>
          </a:prstGeom>
          <a:noFill/>
        </p:spPr>
        <p:txBody>
          <a:bodyPr wrap="square" rtlCol="0">
            <a:spAutoFit/>
          </a:bodyPr>
          <a:lstStyle/>
          <a:p>
            <a:r>
              <a:rPr lang="uk-UA"/>
              <a:t>05 червня 2025 року</a:t>
            </a:r>
            <a:endParaRPr lang="ru-RU"/>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8">
          <a:extLst>
            <a:ext uri="{FF2B5EF4-FFF2-40B4-BE49-F238E27FC236}">
              <a16:creationId xmlns:a16="http://schemas.microsoft.com/office/drawing/2014/main" id="{47CD2366-9770-56B9-5435-8C4CE0933205}"/>
            </a:ext>
          </a:extLst>
        </p:cNvPr>
        <p:cNvGrpSpPr/>
        <p:nvPr/>
      </p:nvGrpSpPr>
      <p:grpSpPr>
        <a:xfrm>
          <a:off x="0" y="0"/>
          <a:ext cx="0" cy="0"/>
          <a:chOff x="0" y="0"/>
          <a:chExt cx="0" cy="0"/>
        </a:xfrm>
      </p:grpSpPr>
      <p:sp>
        <p:nvSpPr>
          <p:cNvPr id="99" name="Google Shape;99;p18">
            <a:extLst>
              <a:ext uri="{FF2B5EF4-FFF2-40B4-BE49-F238E27FC236}">
                <a16:creationId xmlns:a16="http://schemas.microsoft.com/office/drawing/2014/main" id="{6E4B7622-F957-C945-2EAB-CFF164D5968F}"/>
              </a:ext>
            </a:extLst>
          </p:cNvPr>
          <p:cNvSpPr txBox="1">
            <a:spLocks noGrp="1"/>
          </p:cNvSpPr>
          <p:nvPr>
            <p:ph type="title"/>
          </p:nvPr>
        </p:nvSpPr>
        <p:spPr>
          <a:xfrm>
            <a:off x="70338" y="62523"/>
            <a:ext cx="8886093" cy="5817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uk" sz="2800" dirty="0"/>
              <a:t>Архітектура створенного програмного забезпечення</a:t>
            </a:r>
            <a:endParaRPr sz="2800" dirty="0"/>
          </a:p>
        </p:txBody>
      </p:sp>
      <p:pic>
        <p:nvPicPr>
          <p:cNvPr id="101" name="Google Shape;101;p18">
            <a:extLst>
              <a:ext uri="{FF2B5EF4-FFF2-40B4-BE49-F238E27FC236}">
                <a16:creationId xmlns:a16="http://schemas.microsoft.com/office/drawing/2014/main" id="{6CE98503-14C8-6C89-7A56-A69A1BBBAB14}"/>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80AE11C7-53DE-B769-158B-59876293D30A}"/>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10</a:t>
            </a:fld>
            <a:endParaRPr lang="uk-UA"/>
          </a:p>
        </p:txBody>
      </p:sp>
      <p:sp>
        <p:nvSpPr>
          <p:cNvPr id="3" name="Google Shape;72;p14">
            <a:extLst>
              <a:ext uri="{FF2B5EF4-FFF2-40B4-BE49-F238E27FC236}">
                <a16:creationId xmlns:a16="http://schemas.microsoft.com/office/drawing/2014/main" id="{A388811A-45F6-8C6A-B41A-F3F57BFB13E4}"/>
              </a:ext>
            </a:extLst>
          </p:cNvPr>
          <p:cNvSpPr txBox="1">
            <a:spLocks noGrp="1"/>
          </p:cNvSpPr>
          <p:nvPr>
            <p:ph type="body" idx="1"/>
          </p:nvPr>
        </p:nvSpPr>
        <p:spPr>
          <a:xfrm>
            <a:off x="311700" y="645024"/>
            <a:ext cx="8520600" cy="3844579"/>
          </a:xfrm>
          <a:prstGeom prst="rect">
            <a:avLst/>
          </a:prstGeom>
        </p:spPr>
        <p:txBody>
          <a:bodyPr spcFirstLastPara="1" wrap="square" lIns="91425" tIns="91425" rIns="91425" bIns="91425" anchor="t" anchorCtr="0">
            <a:normAutofit/>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Опис ключових компонентів:</a:t>
            </a:r>
          </a:p>
          <a:p>
            <a:pPr marL="0" lvl="0" indent="0" algn="just" rtl="0">
              <a:spcBef>
                <a:spcPts val="1200"/>
              </a:spcBef>
              <a:spcAft>
                <a:spcPts val="0"/>
              </a:spcAft>
              <a:buNone/>
            </a:pPr>
            <a:r>
              <a:rPr lang="uk-UA" sz="1600" dirty="0">
                <a:latin typeface="Open Sans" panose="020B0606030504020204" pitchFamily="34" charset="0"/>
                <a:ea typeface="Open Sans" panose="020B0606030504020204" pitchFamily="34" charset="0"/>
                <a:cs typeface="Open Sans" panose="020B0606030504020204" pitchFamily="34" charset="0"/>
              </a:rPr>
              <a:t>Ключовими компонентами розробленого веб-застосунку «</a:t>
            </a:r>
            <a:r>
              <a:rPr lang="en-US" sz="1600" dirty="0">
                <a:latin typeface="Open Sans" panose="020B0606030504020204" pitchFamily="34" charset="0"/>
                <a:ea typeface="Open Sans" panose="020B0606030504020204" pitchFamily="34" charset="0"/>
                <a:cs typeface="Open Sans" panose="020B0606030504020204" pitchFamily="34" charset="0"/>
              </a:rPr>
              <a:t>MonopolyUA</a:t>
            </a:r>
            <a:r>
              <a:rPr lang="uk-UA" sz="1600" dirty="0">
                <a:latin typeface="Open Sans" panose="020B0606030504020204" pitchFamily="34" charset="0"/>
                <a:ea typeface="Open Sans" panose="020B0606030504020204" pitchFamily="34" charset="0"/>
                <a:cs typeface="Open Sans" panose="020B0606030504020204" pitchFamily="34" charset="0"/>
              </a:rPr>
              <a:t>» є адаптивний веб інтерфейс, реалізований з використанням </a:t>
            </a:r>
            <a:r>
              <a:rPr lang="en-US" sz="1600" dirty="0">
                <a:latin typeface="Open Sans" panose="020B0606030504020204" pitchFamily="34" charset="0"/>
                <a:ea typeface="Open Sans" panose="020B0606030504020204" pitchFamily="34" charset="0"/>
                <a:cs typeface="Open Sans" panose="020B0606030504020204" pitchFamily="34" charset="0"/>
              </a:rPr>
              <a:t>JavaScript</a:t>
            </a:r>
            <a:r>
              <a:rPr lang="uk-UA" sz="1600" dirty="0">
                <a:latin typeface="Open Sans" panose="020B0606030504020204" pitchFamily="34" charset="0"/>
                <a:ea typeface="Open Sans" panose="020B0606030504020204" pitchFamily="34" charset="0"/>
                <a:cs typeface="Open Sans" panose="020B0606030504020204" pitchFamily="34" charset="0"/>
              </a:rPr>
              <a:t> та</a:t>
            </a:r>
            <a:r>
              <a:rPr lang="en-US" sz="1600" dirty="0">
                <a:latin typeface="Open Sans" panose="020B0606030504020204" pitchFamily="34" charset="0"/>
                <a:ea typeface="Open Sans" panose="020B0606030504020204" pitchFamily="34" charset="0"/>
                <a:cs typeface="Open Sans" panose="020B0606030504020204" pitchFamily="34" charset="0"/>
              </a:rPr>
              <a:t> </a:t>
            </a:r>
            <a:r>
              <a:rPr lang="uk-UA" sz="1600" dirty="0">
                <a:latin typeface="Open Sans" panose="020B0606030504020204" pitchFamily="34" charset="0"/>
                <a:ea typeface="Open Sans" panose="020B0606030504020204" pitchFamily="34" charset="0"/>
                <a:cs typeface="Open Sans" panose="020B0606030504020204" pitchFamily="34" charset="0"/>
              </a:rPr>
              <a:t>системи обміну даними через </a:t>
            </a:r>
            <a:r>
              <a:rPr lang="en-US" sz="1600" dirty="0">
                <a:latin typeface="Open Sans" panose="020B0606030504020204" pitchFamily="34" charset="0"/>
                <a:ea typeface="Open Sans" panose="020B0606030504020204" pitchFamily="34" charset="0"/>
                <a:cs typeface="Open Sans" panose="020B0606030504020204" pitchFamily="34" charset="0"/>
              </a:rPr>
              <a:t>Fetch API</a:t>
            </a:r>
            <a:r>
              <a:rPr lang="uk-UA" sz="1600" dirty="0">
                <a:latin typeface="Open Sans" panose="020B0606030504020204" pitchFamily="34" charset="0"/>
                <a:ea typeface="Open Sans" panose="020B0606030504020204" pitchFamily="34" charset="0"/>
                <a:cs typeface="Open Sans" panose="020B0606030504020204" pitchFamily="34" charset="0"/>
              </a:rPr>
              <a:t>. Веб інтерфейс відповідає за візуалізацію всіх сторінок починаючи з сторінки реєстрації та авторизації, закінчуючи сторінками створення лобі та відповідно дошки для гри у «Монополія». Формування та валідація форм відбувається у реальному часі без перезавантаження сторінки. Комунікація з сервером здійснюється за допомогою надсилання запитів. Усі ці компоненти тісно взаємодіють, створюючи повноцінну браузерну гру без потреби встановлення додаткового програмного забезпечення.</a:t>
            </a:r>
          </a:p>
        </p:txBody>
      </p:sp>
    </p:spTree>
    <p:extLst>
      <p:ext uri="{BB962C8B-B14F-4D97-AF65-F5344CB8AC3E}">
        <p14:creationId xmlns:p14="http://schemas.microsoft.com/office/powerpoint/2010/main" val="720570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9"/>
          <p:cNvSpPr txBox="1">
            <a:spLocks noGrp="1"/>
          </p:cNvSpPr>
          <p:nvPr>
            <p:ph type="title"/>
          </p:nvPr>
        </p:nvSpPr>
        <p:spPr>
          <a:xfrm>
            <a:off x="0" y="72195"/>
            <a:ext cx="91440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uk" sz="2800" dirty="0"/>
              <a:t>Опис програмного забезпечення, що було використано у дослідженні</a:t>
            </a:r>
            <a:endParaRPr sz="2800" dirty="0"/>
          </a:p>
        </p:txBody>
      </p:sp>
      <p:pic>
        <p:nvPicPr>
          <p:cNvPr id="108" name="Google Shape;108;p19"/>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1226AFC1-F793-030A-440F-FC50C3AEF715}"/>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11</a:t>
            </a:fld>
            <a:endParaRPr lang="uk-UA"/>
          </a:p>
        </p:txBody>
      </p:sp>
      <p:sp>
        <p:nvSpPr>
          <p:cNvPr id="5" name="Google Shape;72;p14">
            <a:extLst>
              <a:ext uri="{FF2B5EF4-FFF2-40B4-BE49-F238E27FC236}">
                <a16:creationId xmlns:a16="http://schemas.microsoft.com/office/drawing/2014/main" id="{EAC399D9-EC80-264C-5413-02CA9BEC2C03}"/>
              </a:ext>
            </a:extLst>
          </p:cNvPr>
          <p:cNvSpPr txBox="1">
            <a:spLocks noGrp="1"/>
          </p:cNvSpPr>
          <p:nvPr>
            <p:ph type="body" idx="1"/>
          </p:nvPr>
        </p:nvSpPr>
        <p:spPr>
          <a:xfrm>
            <a:off x="311700" y="761770"/>
            <a:ext cx="8520600" cy="3844579"/>
          </a:xfrm>
          <a:prstGeom prst="rect">
            <a:avLst/>
          </a:prstGeom>
        </p:spPr>
        <p:txBody>
          <a:bodyPr spcFirstLastPara="1" wrap="square" lIns="91425" tIns="91425" rIns="91425" bIns="91425" anchor="t" anchorCtr="0">
            <a:normAutofit fontScale="92500"/>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Опис процесу розробки:</a:t>
            </a:r>
          </a:p>
          <a:p>
            <a:pPr marL="0" lvl="0" indent="0" algn="just" rtl="0">
              <a:spcBef>
                <a:spcPts val="1200"/>
              </a:spcBef>
              <a:spcAft>
                <a:spcPts val="0"/>
              </a:spcAft>
              <a:buNone/>
            </a:pPr>
            <a:r>
              <a:rPr lang="uk-UA" sz="1600" dirty="0">
                <a:latin typeface="Open Sans" panose="020B0606030504020204" pitchFamily="34" charset="0"/>
                <a:ea typeface="Open Sans" panose="020B0606030504020204" pitchFamily="34" charset="0"/>
                <a:cs typeface="Open Sans" panose="020B0606030504020204" pitchFamily="34" charset="0"/>
              </a:rPr>
              <a:t>Спочатку відбувалася підготовка структури проекту – створено базову файлову структуру з директоріями для </a:t>
            </a:r>
            <a:r>
              <a:rPr lang="en-US" sz="1600" dirty="0">
                <a:latin typeface="Open Sans" panose="020B0606030504020204" pitchFamily="34" charset="0"/>
                <a:ea typeface="Open Sans" panose="020B0606030504020204" pitchFamily="34" charset="0"/>
                <a:cs typeface="Open Sans" panose="020B0606030504020204" pitchFamily="34" charset="0"/>
              </a:rPr>
              <a:t>HTML-</a:t>
            </a:r>
            <a:r>
              <a:rPr lang="uk-UA" sz="1600" dirty="0">
                <a:latin typeface="Open Sans" panose="020B0606030504020204" pitchFamily="34" charset="0"/>
                <a:ea typeface="Open Sans" panose="020B0606030504020204" pitchFamily="34" charset="0"/>
                <a:cs typeface="Open Sans" panose="020B0606030504020204" pitchFamily="34" charset="0"/>
              </a:rPr>
              <a:t>шаблонів, стилів, скриптів та ресурсів. Далі було реалізовано форми реєстрації та входу – створено форми, </a:t>
            </a:r>
            <a:r>
              <a:rPr lang="uk-UA" sz="1600" dirty="0" err="1">
                <a:latin typeface="Open Sans" panose="020B0606030504020204" pitchFamily="34" charset="0"/>
                <a:ea typeface="Open Sans" panose="020B0606030504020204" pitchFamily="34" charset="0"/>
                <a:cs typeface="Open Sans" panose="020B0606030504020204" pitchFamily="34" charset="0"/>
              </a:rPr>
              <a:t>валідацію</a:t>
            </a:r>
            <a:r>
              <a:rPr lang="uk-UA" sz="1600" dirty="0">
                <a:latin typeface="Open Sans" panose="020B0606030504020204" pitchFamily="34" charset="0"/>
                <a:ea typeface="Open Sans" panose="020B0606030504020204" pitchFamily="34" charset="0"/>
                <a:cs typeface="Open Sans" panose="020B0606030504020204" pitchFamily="34" charset="0"/>
              </a:rPr>
              <a:t> на стороні клієнта, перевірку введених даних в реальному часі, інтеграцію з бекендом. Потім відбулася розробка головної сторінки веб-застосунку з інформацією про проект, правилами та </a:t>
            </a:r>
            <a:r>
              <a:rPr lang="uk-UA" sz="1600" dirty="0" err="1">
                <a:latin typeface="Open Sans" panose="020B0606030504020204" pitchFamily="34" charset="0"/>
                <a:ea typeface="Open Sans" panose="020B0606030504020204" pitchFamily="34" charset="0"/>
                <a:cs typeface="Open Sans" panose="020B0606030504020204" pitchFamily="34" charset="0"/>
              </a:rPr>
              <a:t>відеогайдом</a:t>
            </a:r>
            <a:r>
              <a:rPr lang="uk-UA" sz="1600" dirty="0">
                <a:latin typeface="Open Sans" panose="020B0606030504020204" pitchFamily="34" charset="0"/>
                <a:ea typeface="Open Sans" panose="020B0606030504020204" pitchFamily="34" charset="0"/>
                <a:cs typeface="Open Sans" panose="020B0606030504020204" pitchFamily="34" charset="0"/>
              </a:rPr>
              <a:t> для гри у «Монополія» та списком найкращих гравців за весь час. Далі було створено сторінку особистого профілю на якій користувач має можливість переглядати та редагувати інформацію про себе, переглядати статистику, список друзів та власні «</a:t>
            </a:r>
            <a:r>
              <a:rPr lang="uk-UA" sz="1600" dirty="0" err="1">
                <a:latin typeface="Open Sans" panose="020B0606030504020204" pitchFamily="34" charset="0"/>
                <a:ea typeface="Open Sans" panose="020B0606030504020204" pitchFamily="34" charset="0"/>
                <a:cs typeface="Open Sans" panose="020B0606030504020204" pitchFamily="34" charset="0"/>
              </a:rPr>
              <a:t>скіни</a:t>
            </a:r>
            <a:r>
              <a:rPr lang="uk-UA" sz="1600" dirty="0">
                <a:latin typeface="Open Sans" panose="020B0606030504020204" pitchFamily="34" charset="0"/>
                <a:ea typeface="Open Sans" panose="020B0606030504020204" pitchFamily="34" charset="0"/>
                <a:cs typeface="Open Sans" panose="020B0606030504020204" pitchFamily="34" charset="0"/>
              </a:rPr>
              <a:t>» у інвентарі. Потім було розроблено сторінку маркету на якій користувач має можливість купувати різни ігрові предмети. Наприкінці було створено сторінку для створення лобі та сторінку дошки для гри у «Монополія» з інтерактивним чатом.</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5">
          <a:extLst>
            <a:ext uri="{FF2B5EF4-FFF2-40B4-BE49-F238E27FC236}">
              <a16:creationId xmlns:a16="http://schemas.microsoft.com/office/drawing/2014/main" id="{11194241-90D2-BE49-4B34-76775B7775ED}"/>
            </a:ext>
          </a:extLst>
        </p:cNvPr>
        <p:cNvGrpSpPr/>
        <p:nvPr/>
      </p:nvGrpSpPr>
      <p:grpSpPr>
        <a:xfrm>
          <a:off x="0" y="0"/>
          <a:ext cx="0" cy="0"/>
          <a:chOff x="0" y="0"/>
          <a:chExt cx="0" cy="0"/>
        </a:xfrm>
      </p:grpSpPr>
      <p:sp>
        <p:nvSpPr>
          <p:cNvPr id="106" name="Google Shape;106;p19">
            <a:extLst>
              <a:ext uri="{FF2B5EF4-FFF2-40B4-BE49-F238E27FC236}">
                <a16:creationId xmlns:a16="http://schemas.microsoft.com/office/drawing/2014/main" id="{AA0BB455-71AF-0861-8F61-81DDBF3C6A92}"/>
              </a:ext>
            </a:extLst>
          </p:cNvPr>
          <p:cNvSpPr txBox="1">
            <a:spLocks noGrp="1"/>
          </p:cNvSpPr>
          <p:nvPr>
            <p:ph type="title"/>
          </p:nvPr>
        </p:nvSpPr>
        <p:spPr>
          <a:xfrm>
            <a:off x="0" y="72195"/>
            <a:ext cx="91440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uk" sz="2800" dirty="0"/>
              <a:t>Опис програмного забезпечення, що було використано у дослідженні</a:t>
            </a:r>
            <a:endParaRPr sz="2800" dirty="0"/>
          </a:p>
        </p:txBody>
      </p:sp>
      <p:pic>
        <p:nvPicPr>
          <p:cNvPr id="108" name="Google Shape;108;p19">
            <a:extLst>
              <a:ext uri="{FF2B5EF4-FFF2-40B4-BE49-F238E27FC236}">
                <a16:creationId xmlns:a16="http://schemas.microsoft.com/office/drawing/2014/main" id="{5F6762FF-613B-771E-739F-E55F931B6529}"/>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D9B09272-A43B-C767-320B-50FD2B220C81}"/>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12</a:t>
            </a:fld>
            <a:endParaRPr lang="uk-UA"/>
          </a:p>
        </p:txBody>
      </p:sp>
      <p:sp>
        <p:nvSpPr>
          <p:cNvPr id="5" name="Google Shape;72;p14">
            <a:extLst>
              <a:ext uri="{FF2B5EF4-FFF2-40B4-BE49-F238E27FC236}">
                <a16:creationId xmlns:a16="http://schemas.microsoft.com/office/drawing/2014/main" id="{BC545A32-A1E0-A90C-73BD-216DF7CAC780}"/>
              </a:ext>
            </a:extLst>
          </p:cNvPr>
          <p:cNvSpPr txBox="1">
            <a:spLocks noGrp="1"/>
          </p:cNvSpPr>
          <p:nvPr>
            <p:ph type="body" idx="1"/>
          </p:nvPr>
        </p:nvSpPr>
        <p:spPr>
          <a:xfrm>
            <a:off x="311700" y="709208"/>
            <a:ext cx="8520600" cy="3844579"/>
          </a:xfrm>
          <a:prstGeom prst="rect">
            <a:avLst/>
          </a:prstGeom>
        </p:spPr>
        <p:txBody>
          <a:bodyPr spcFirstLastPara="1" wrap="square" lIns="91425" tIns="91425" rIns="91425" bIns="91425" anchor="t" anchorCtr="0">
            <a:normAutofit/>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Вибрані мови програмування та фреймворки:</a:t>
            </a:r>
          </a:p>
          <a:p>
            <a:pPr marL="0" lvl="0" indent="0" algn="just" rtl="0">
              <a:spcBef>
                <a:spcPts val="1200"/>
              </a:spcBef>
              <a:spcAft>
                <a:spcPts val="0"/>
              </a:spcAft>
              <a:buNone/>
            </a:pPr>
            <a:r>
              <a:rPr lang="ru-RU" sz="1600" dirty="0">
                <a:latin typeface="Open Sans" panose="020B0606030504020204" pitchFamily="34" charset="0"/>
                <a:ea typeface="Open Sans" panose="020B0606030504020204" pitchFamily="34" charset="0"/>
                <a:cs typeface="Open Sans" panose="020B0606030504020204" pitchFamily="34" charset="0"/>
              </a:rPr>
              <a:t>HTML5 — для </a:t>
            </a:r>
            <a:r>
              <a:rPr lang="ru-RU" sz="1600" dirty="0" err="1">
                <a:latin typeface="Open Sans" panose="020B0606030504020204" pitchFamily="34" charset="0"/>
                <a:ea typeface="Open Sans" panose="020B0606030504020204" pitchFamily="34" charset="0"/>
                <a:cs typeface="Open Sans" panose="020B0606030504020204" pitchFamily="34" charset="0"/>
              </a:rPr>
              <a:t>розмітки</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сторінок</a:t>
            </a:r>
            <a:r>
              <a:rPr lang="ru-RU" sz="1600" dirty="0">
                <a:latin typeface="Open Sans" panose="020B0606030504020204" pitchFamily="34" charset="0"/>
                <a:ea typeface="Open Sans" panose="020B0606030504020204" pitchFamily="34" charset="0"/>
                <a:cs typeface="Open Sans" panose="020B0606030504020204" pitchFamily="34" charset="0"/>
              </a:rPr>
              <a:t>, форм і </a:t>
            </a:r>
            <a:r>
              <a:rPr lang="ru-RU" sz="1600" dirty="0" err="1">
                <a:latin typeface="Open Sans" panose="020B0606030504020204" pitchFamily="34" charset="0"/>
                <a:ea typeface="Open Sans" panose="020B0606030504020204" pitchFamily="34" charset="0"/>
                <a:cs typeface="Open Sans" panose="020B0606030504020204" pitchFamily="34" charset="0"/>
              </a:rPr>
              <a:t>структурованого</a:t>
            </a:r>
            <a:r>
              <a:rPr lang="ru-RU" sz="1600" dirty="0">
                <a:latin typeface="Open Sans" panose="020B0606030504020204" pitchFamily="34" charset="0"/>
                <a:ea typeface="Open Sans" panose="020B0606030504020204" pitchFamily="34" charset="0"/>
                <a:cs typeface="Open Sans" panose="020B0606030504020204" pitchFamily="34" charset="0"/>
              </a:rPr>
              <a:t> контенту. </a:t>
            </a:r>
          </a:p>
          <a:p>
            <a:pPr marL="0" lvl="0" indent="0" algn="just" rtl="0">
              <a:spcBef>
                <a:spcPts val="1200"/>
              </a:spcBef>
              <a:spcAft>
                <a:spcPts val="0"/>
              </a:spcAft>
              <a:buNone/>
            </a:pPr>
            <a:r>
              <a:rPr lang="en-US" sz="1600" dirty="0">
                <a:latin typeface="Open Sans" panose="020B0606030504020204" pitchFamily="34" charset="0"/>
                <a:ea typeface="Open Sans" panose="020B0606030504020204" pitchFamily="34" charset="0"/>
                <a:cs typeface="Open Sans" panose="020B0606030504020204" pitchFamily="34" charset="0"/>
              </a:rPr>
              <a:t>CSS3 — </a:t>
            </a:r>
            <a:r>
              <a:rPr lang="ru-RU" sz="1600" dirty="0">
                <a:latin typeface="Open Sans" panose="020B0606030504020204" pitchFamily="34" charset="0"/>
                <a:ea typeface="Open Sans" panose="020B0606030504020204" pitchFamily="34" charset="0"/>
                <a:cs typeface="Open Sans" panose="020B0606030504020204" pitchFamily="34" charset="0"/>
              </a:rPr>
              <a:t>для </a:t>
            </a:r>
            <a:r>
              <a:rPr lang="ru-RU" sz="1600" dirty="0" err="1">
                <a:latin typeface="Open Sans" panose="020B0606030504020204" pitchFamily="34" charset="0"/>
                <a:ea typeface="Open Sans" panose="020B0606030504020204" pitchFamily="34" charset="0"/>
                <a:cs typeface="Open Sans" panose="020B0606030504020204" pitchFamily="34" charset="0"/>
              </a:rPr>
              <a:t>стилізації</a:t>
            </a:r>
            <a:r>
              <a:rPr lang="ru-RU" sz="1600" dirty="0">
                <a:latin typeface="Open Sans" panose="020B0606030504020204" pitchFamily="34" charset="0"/>
                <a:ea typeface="Open Sans" panose="020B0606030504020204" pitchFamily="34" charset="0"/>
                <a:cs typeface="Open Sans" panose="020B0606030504020204" pitchFamily="34" charset="0"/>
              </a:rPr>
              <a:t>, адаптивного дизайну та для </a:t>
            </a:r>
            <a:r>
              <a:rPr lang="ru-RU" sz="1600" dirty="0" err="1">
                <a:latin typeface="Open Sans" panose="020B0606030504020204" pitchFamily="34" charset="0"/>
                <a:ea typeface="Open Sans" panose="020B0606030504020204" pitchFamily="34" charset="0"/>
                <a:cs typeface="Open Sans" panose="020B0606030504020204" pitchFamily="34" charset="0"/>
              </a:rPr>
              <a:t>гнучких</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макетів</a:t>
            </a:r>
            <a:r>
              <a:rPr lang="ru-RU" sz="1600" dirty="0">
                <a:latin typeface="Open Sans" panose="020B0606030504020204" pitchFamily="34" charset="0"/>
                <a:ea typeface="Open Sans" panose="020B0606030504020204" pitchFamily="34" charset="0"/>
                <a:cs typeface="Open Sans" panose="020B0606030504020204" pitchFamily="34" charset="0"/>
              </a:rPr>
              <a:t> через </a:t>
            </a:r>
            <a:r>
              <a:rPr lang="en-US" sz="1600" dirty="0">
                <a:latin typeface="Open Sans" panose="020B0606030504020204" pitchFamily="34" charset="0"/>
                <a:ea typeface="Open Sans" panose="020B0606030504020204" pitchFamily="34" charset="0"/>
                <a:cs typeface="Open Sans" panose="020B0606030504020204" pitchFamily="34" charset="0"/>
              </a:rPr>
              <a:t>Flexbox/Grid.</a:t>
            </a:r>
            <a:r>
              <a:rPr lang="uk-UA" sz="1600" dirty="0">
                <a:latin typeface="Open Sans" panose="020B0606030504020204" pitchFamily="34" charset="0"/>
                <a:ea typeface="Open Sans" panose="020B0606030504020204" pitchFamily="34" charset="0"/>
                <a:cs typeface="Open Sans" panose="020B0606030504020204" pitchFamily="34" charset="0"/>
              </a:rPr>
              <a:t> </a:t>
            </a:r>
          </a:p>
          <a:p>
            <a:pPr marL="0" lvl="0" indent="0" algn="just" rtl="0">
              <a:spcBef>
                <a:spcPts val="1200"/>
              </a:spcBef>
              <a:spcAft>
                <a:spcPts val="0"/>
              </a:spcAft>
              <a:buNone/>
            </a:pPr>
            <a:r>
              <a:rPr lang="ru-RU" sz="1600" dirty="0">
                <a:latin typeface="Open Sans" panose="020B0606030504020204" pitchFamily="34" charset="0"/>
                <a:ea typeface="Open Sans" panose="020B0606030504020204" pitchFamily="34" charset="0"/>
                <a:cs typeface="Open Sans" panose="020B0606030504020204" pitchFamily="34" charset="0"/>
              </a:rPr>
              <a:t>JavaScript — для </a:t>
            </a:r>
            <a:r>
              <a:rPr lang="ru-RU" sz="1600" dirty="0" err="1">
                <a:latin typeface="Open Sans" panose="020B0606030504020204" pitchFamily="34" charset="0"/>
                <a:ea typeface="Open Sans" panose="020B0606030504020204" pitchFamily="34" charset="0"/>
                <a:cs typeface="Open Sans" panose="020B0606030504020204" pitchFamily="34" charset="0"/>
              </a:rPr>
              <a:t>реалізації</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інтерактивності</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запитів</a:t>
            </a:r>
            <a:r>
              <a:rPr lang="ru-RU" sz="1600" dirty="0">
                <a:latin typeface="Open Sans" panose="020B0606030504020204" pitchFamily="34" charset="0"/>
                <a:ea typeface="Open Sans" panose="020B0606030504020204" pitchFamily="34" charset="0"/>
                <a:cs typeface="Open Sans" panose="020B0606030504020204" pitchFamily="34" charset="0"/>
              </a:rPr>
              <a:t> до серверу, </a:t>
            </a:r>
            <a:r>
              <a:rPr lang="ru-RU" sz="1600" dirty="0" err="1">
                <a:latin typeface="Open Sans" panose="020B0606030504020204" pitchFamily="34" charset="0"/>
                <a:ea typeface="Open Sans" panose="020B0606030504020204" pitchFamily="34" charset="0"/>
                <a:cs typeface="Open Sans" panose="020B0606030504020204" pitchFamily="34" charset="0"/>
              </a:rPr>
              <a:t>динамічного</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оновлення</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вмісту</a:t>
            </a:r>
            <a:r>
              <a:rPr lang="ru-RU" sz="1600" dirty="0">
                <a:latin typeface="Open Sans" panose="020B0606030504020204" pitchFamily="34" charset="0"/>
                <a:ea typeface="Open Sans" panose="020B0606030504020204" pitchFamily="34" charset="0"/>
                <a:cs typeface="Open Sans" panose="020B0606030504020204" pitchFamily="34" charset="0"/>
              </a:rPr>
              <a:t>.</a:t>
            </a:r>
          </a:p>
          <a:p>
            <a:pPr marL="0" lvl="0" indent="0" algn="just">
              <a:spcBef>
                <a:spcPts val="1500"/>
              </a:spcBef>
              <a:spcAft>
                <a:spcPts val="1200"/>
              </a:spcAft>
              <a:buNone/>
            </a:pPr>
            <a:r>
              <a:rPr lang="en-US" sz="1600" dirty="0">
                <a:latin typeface="Open Sans" panose="020B0606030504020204" pitchFamily="34" charset="0"/>
                <a:ea typeface="Open Sans" panose="020B0606030504020204" pitchFamily="34" charset="0"/>
                <a:cs typeface="Open Sans" panose="020B0606030504020204" pitchFamily="34" charset="0"/>
              </a:rPr>
              <a:t>Fetch API — </a:t>
            </a:r>
            <a:r>
              <a:rPr lang="ru-RU" sz="1600" dirty="0">
                <a:latin typeface="Open Sans" panose="020B0606030504020204" pitchFamily="34" charset="0"/>
                <a:ea typeface="Open Sans" panose="020B0606030504020204" pitchFamily="34" charset="0"/>
                <a:cs typeface="Open Sans" panose="020B0606030504020204" pitchFamily="34" charset="0"/>
              </a:rPr>
              <a:t>для </a:t>
            </a:r>
            <a:r>
              <a:rPr lang="en-US" sz="1600" dirty="0">
                <a:latin typeface="Open Sans" panose="020B0606030504020204" pitchFamily="34" charset="0"/>
                <a:ea typeface="Open Sans" panose="020B0606030504020204" pitchFamily="34" charset="0"/>
                <a:cs typeface="Open Sans" panose="020B0606030504020204" pitchFamily="34" charset="0"/>
              </a:rPr>
              <a:t>HTTP-</a:t>
            </a:r>
            <a:r>
              <a:rPr lang="ru-RU" sz="1600" dirty="0" err="1">
                <a:latin typeface="Open Sans" panose="020B0606030504020204" pitchFamily="34" charset="0"/>
                <a:ea typeface="Open Sans" panose="020B0606030504020204" pitchFamily="34" charset="0"/>
                <a:cs typeface="Open Sans" panose="020B0606030504020204" pitchFamily="34" charset="0"/>
              </a:rPr>
              <a:t>запитів</a:t>
            </a:r>
            <a:r>
              <a:rPr lang="ru-RU" sz="1600" dirty="0">
                <a:latin typeface="Open Sans" panose="020B0606030504020204" pitchFamily="34" charset="0"/>
                <a:ea typeface="Open Sans" panose="020B0606030504020204" pitchFamily="34" charset="0"/>
                <a:cs typeface="Open Sans" panose="020B0606030504020204" pitchFamily="34" charset="0"/>
              </a:rPr>
              <a:t> до </a:t>
            </a:r>
            <a:r>
              <a:rPr lang="ru-RU" sz="1600" dirty="0" err="1">
                <a:latin typeface="Open Sans" panose="020B0606030504020204" pitchFamily="34" charset="0"/>
                <a:ea typeface="Open Sans" panose="020B0606030504020204" pitchFamily="34" charset="0"/>
                <a:cs typeface="Open Sans" panose="020B0606030504020204" pitchFamily="34" charset="0"/>
              </a:rPr>
              <a:t>бекенду</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отримання</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даних</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надсилання</a:t>
            </a:r>
            <a:r>
              <a:rPr lang="ru-RU" sz="1600" dirty="0">
                <a:latin typeface="Open Sans" panose="020B0606030504020204" pitchFamily="34" charset="0"/>
                <a:ea typeface="Open Sans" panose="020B0606030504020204" pitchFamily="34" charset="0"/>
                <a:cs typeface="Open Sans" panose="020B0606030504020204" pitchFamily="34" charset="0"/>
              </a:rPr>
              <a:t> форм, обробка результатів.</a:t>
            </a:r>
          </a:p>
          <a:p>
            <a:pPr marL="0" lvl="0" indent="0" algn="just" rtl="0">
              <a:spcBef>
                <a:spcPts val="1200"/>
              </a:spcBef>
              <a:spcAft>
                <a:spcPts val="0"/>
              </a:spcAft>
              <a:buNone/>
            </a:pPr>
            <a:endParaRPr lang="uk-UA"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6757409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0"/>
          <p:cNvSpPr txBox="1">
            <a:spLocks noGrp="1"/>
          </p:cNvSpPr>
          <p:nvPr>
            <p:ph type="title"/>
          </p:nvPr>
        </p:nvSpPr>
        <p:spPr>
          <a:xfrm>
            <a:off x="311700" y="-92038"/>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Дизайн системи</a:t>
            </a:r>
            <a:endParaRPr sz="3200"/>
          </a:p>
        </p:txBody>
      </p:sp>
      <p:pic>
        <p:nvPicPr>
          <p:cNvPr id="115" name="Google Shape;115;p20"/>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E8624834-013E-7249-F488-C816A0DA9355}"/>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13</a:t>
            </a:fld>
            <a:endParaRPr lang="uk-UA"/>
          </a:p>
        </p:txBody>
      </p:sp>
      <p:sp>
        <p:nvSpPr>
          <p:cNvPr id="5" name="Google Shape;72;p14">
            <a:extLst>
              <a:ext uri="{FF2B5EF4-FFF2-40B4-BE49-F238E27FC236}">
                <a16:creationId xmlns:a16="http://schemas.microsoft.com/office/drawing/2014/main" id="{5B8DDEA4-0378-0D59-8D7B-5AEDED4D27B8}"/>
              </a:ext>
            </a:extLst>
          </p:cNvPr>
          <p:cNvSpPr txBox="1">
            <a:spLocks noGrp="1"/>
          </p:cNvSpPr>
          <p:nvPr>
            <p:ph type="body" idx="1"/>
          </p:nvPr>
        </p:nvSpPr>
        <p:spPr>
          <a:xfrm>
            <a:off x="311700" y="645024"/>
            <a:ext cx="8520600" cy="3844579"/>
          </a:xfrm>
          <a:prstGeom prst="rect">
            <a:avLst/>
          </a:prstGeom>
        </p:spPr>
        <p:txBody>
          <a:bodyPr spcFirstLastPara="1" wrap="square" lIns="91425" tIns="91425" rIns="91425" bIns="91425" anchor="t" anchorCtr="0">
            <a:normAutofit fontScale="92500" lnSpcReduction="10000"/>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Методи, послідовність та технології:</a:t>
            </a:r>
            <a:endParaRPr lang="uk-UA" sz="1600" dirty="0">
              <a:latin typeface="Open Sans" panose="020B0606030504020204" pitchFamily="34" charset="0"/>
              <a:ea typeface="Open Sans" panose="020B0606030504020204" pitchFamily="34" charset="0"/>
              <a:cs typeface="Open Sans" panose="020B0606030504020204" pitchFamily="34" charset="0"/>
            </a:endParaRPr>
          </a:p>
          <a:p>
            <a:pPr marL="0" lvl="0" indent="0" algn="just" rtl="0">
              <a:spcBef>
                <a:spcPts val="1200"/>
              </a:spcBef>
              <a:spcAft>
                <a:spcPts val="0"/>
              </a:spcAft>
              <a:buNone/>
            </a:pPr>
            <a:r>
              <a:rPr lang="uk-UA" sz="1600" dirty="0">
                <a:latin typeface="Open Sans" panose="020B0606030504020204" pitchFamily="34" charset="0"/>
                <a:ea typeface="Open Sans" panose="020B0606030504020204" pitchFamily="34" charset="0"/>
                <a:cs typeface="Open Sans" panose="020B0606030504020204" pitchFamily="34" charset="0"/>
              </a:rPr>
              <a:t>Для розробки веб застосунку «</a:t>
            </a:r>
            <a:r>
              <a:rPr lang="en-US" sz="1600" dirty="0">
                <a:latin typeface="Open Sans" panose="020B0606030504020204" pitchFamily="34" charset="0"/>
                <a:ea typeface="Open Sans" panose="020B0606030504020204" pitchFamily="34" charset="0"/>
                <a:cs typeface="Open Sans" panose="020B0606030504020204" pitchFamily="34" charset="0"/>
              </a:rPr>
              <a:t>MonopolyUA</a:t>
            </a:r>
            <a:r>
              <a:rPr lang="uk-UA" sz="1600" dirty="0">
                <a:latin typeface="Open Sans" panose="020B0606030504020204" pitchFamily="34" charset="0"/>
                <a:ea typeface="Open Sans" panose="020B0606030504020204" pitchFamily="34" charset="0"/>
                <a:cs typeface="Open Sans" panose="020B0606030504020204" pitchFamily="34" charset="0"/>
              </a:rPr>
              <a:t>» було використано метод прототипування, за допомогою якого було створено макети сторінок та окремих елементів структури. </a:t>
            </a:r>
          </a:p>
          <a:p>
            <a:pPr marL="0" lvl="0" indent="0" algn="just" rtl="0">
              <a:spcBef>
                <a:spcPts val="1200"/>
              </a:spcBef>
              <a:spcAft>
                <a:spcPts val="0"/>
              </a:spcAft>
              <a:buNone/>
            </a:pPr>
            <a:r>
              <a:rPr lang="uk-UA" sz="1600" dirty="0">
                <a:latin typeface="Open Sans" panose="020B0606030504020204" pitchFamily="34" charset="0"/>
                <a:ea typeface="Open Sans" panose="020B0606030504020204" pitchFamily="34" charset="0"/>
                <a:cs typeface="Open Sans" panose="020B0606030504020204" pitchFamily="34" charset="0"/>
              </a:rPr>
              <a:t>Послідовність: спочатку було проведено аналіз функціональних вимог до застосунку (сторінки, елементи, необхідні блоки), потім було створено прототипи ключових сторінок та елементів. Далі було затверджено основну кольорову гамму для веб-застосунку. Наприкінці було додано динаміку через </a:t>
            </a:r>
            <a:r>
              <a:rPr lang="en-US" sz="1600" dirty="0">
                <a:latin typeface="Open Sans" panose="020B0606030504020204" pitchFamily="34" charset="0"/>
                <a:ea typeface="Open Sans" panose="020B0606030504020204" pitchFamily="34" charset="0"/>
                <a:cs typeface="Open Sans" panose="020B0606030504020204" pitchFamily="34" charset="0"/>
              </a:rPr>
              <a:t>JavaScript</a:t>
            </a:r>
            <a:r>
              <a:rPr lang="uk-UA" sz="1600" dirty="0">
                <a:latin typeface="Open Sans" panose="020B0606030504020204" pitchFamily="34" charset="0"/>
                <a:ea typeface="Open Sans" panose="020B0606030504020204" pitchFamily="34" charset="0"/>
                <a:cs typeface="Open Sans" panose="020B0606030504020204" pitchFamily="34" charset="0"/>
              </a:rPr>
              <a:t> та інтегровано веб частину з бекендом за допомогою </a:t>
            </a:r>
            <a:r>
              <a:rPr lang="en-US" sz="1600" dirty="0">
                <a:latin typeface="Open Sans" panose="020B0606030504020204" pitchFamily="34" charset="0"/>
                <a:ea typeface="Open Sans" panose="020B0606030504020204" pitchFamily="34" charset="0"/>
                <a:cs typeface="Open Sans" panose="020B0606030504020204" pitchFamily="34" charset="0"/>
              </a:rPr>
              <a:t>Fetch API.</a:t>
            </a:r>
            <a:endParaRPr lang="uk-UA" sz="1600" dirty="0">
              <a:latin typeface="Open Sans" panose="020B0606030504020204" pitchFamily="34" charset="0"/>
              <a:ea typeface="Open Sans" panose="020B0606030504020204" pitchFamily="34" charset="0"/>
              <a:cs typeface="Open Sans" panose="020B0606030504020204" pitchFamily="34" charset="0"/>
            </a:endParaRPr>
          </a:p>
          <a:p>
            <a:pPr marL="0" lvl="0" indent="0" algn="just" rtl="0">
              <a:spcBef>
                <a:spcPts val="1200"/>
              </a:spcBef>
              <a:spcAft>
                <a:spcPts val="0"/>
              </a:spcAft>
              <a:buNone/>
            </a:pPr>
            <a:r>
              <a:rPr lang="uk-UA" sz="1600" dirty="0">
                <a:latin typeface="Open Sans" panose="020B0606030504020204" pitchFamily="34" charset="0"/>
                <a:ea typeface="Open Sans" panose="020B0606030504020204" pitchFamily="34" charset="0"/>
                <a:cs typeface="Open Sans" panose="020B0606030504020204" pitchFamily="34" charset="0"/>
              </a:rPr>
              <a:t>Для виконання всіх необхідних дій використовувався стандартний стек технологій, а саме </a:t>
            </a:r>
            <a:r>
              <a:rPr lang="en-US" sz="1600" dirty="0">
                <a:latin typeface="Open Sans" panose="020B0606030504020204" pitchFamily="34" charset="0"/>
                <a:ea typeface="Open Sans" panose="020B0606030504020204" pitchFamily="34" charset="0"/>
                <a:cs typeface="Open Sans" panose="020B0606030504020204" pitchFamily="34" charset="0"/>
              </a:rPr>
              <a:t>HTML </a:t>
            </a:r>
            <a:r>
              <a:rPr lang="uk-UA" sz="1600" dirty="0">
                <a:latin typeface="Open Sans" panose="020B0606030504020204" pitchFamily="34" charset="0"/>
                <a:ea typeface="Open Sans" panose="020B0606030504020204" pitchFamily="34" charset="0"/>
                <a:cs typeface="Open Sans" panose="020B0606030504020204" pitchFamily="34" charset="0"/>
              </a:rPr>
              <a:t>та </a:t>
            </a:r>
            <a:r>
              <a:rPr lang="en-US" sz="1600" dirty="0">
                <a:latin typeface="Open Sans" panose="020B0606030504020204" pitchFamily="34" charset="0"/>
                <a:ea typeface="Open Sans" panose="020B0606030504020204" pitchFamily="34" charset="0"/>
                <a:cs typeface="Open Sans" panose="020B0606030504020204" pitchFamily="34" charset="0"/>
              </a:rPr>
              <a:t>CSS</a:t>
            </a:r>
            <a:r>
              <a:rPr lang="uk-UA" sz="1600" dirty="0">
                <a:latin typeface="Open Sans" panose="020B0606030504020204" pitchFamily="34" charset="0"/>
                <a:ea typeface="Open Sans" panose="020B0606030504020204" pitchFamily="34" charset="0"/>
                <a:cs typeface="Open Sans" panose="020B0606030504020204" pitchFamily="34" charset="0"/>
              </a:rPr>
              <a:t> для основної верстки інтерфейсу, </a:t>
            </a:r>
            <a:r>
              <a:rPr lang="en-US" sz="1600" dirty="0">
                <a:latin typeface="Open Sans" panose="020B0606030504020204" pitchFamily="34" charset="0"/>
                <a:ea typeface="Open Sans" panose="020B0606030504020204" pitchFamily="34" charset="0"/>
                <a:cs typeface="Open Sans" panose="020B0606030504020204" pitchFamily="34" charset="0"/>
              </a:rPr>
              <a:t>JavaScript </a:t>
            </a:r>
            <a:r>
              <a:rPr lang="uk-UA" sz="1600" dirty="0">
                <a:latin typeface="Open Sans" panose="020B0606030504020204" pitchFamily="34" charset="0"/>
                <a:ea typeface="Open Sans" panose="020B0606030504020204" pitchFamily="34" charset="0"/>
                <a:cs typeface="Open Sans" panose="020B0606030504020204" pitchFamily="34" charset="0"/>
              </a:rPr>
              <a:t>та </a:t>
            </a:r>
            <a:r>
              <a:rPr lang="en-US" sz="1600" dirty="0">
                <a:latin typeface="Open Sans" panose="020B0606030504020204" pitchFamily="34" charset="0"/>
                <a:ea typeface="Open Sans" panose="020B0606030504020204" pitchFamily="34" charset="0"/>
                <a:cs typeface="Open Sans" panose="020B0606030504020204" pitchFamily="34" charset="0"/>
              </a:rPr>
              <a:t>Fetch API</a:t>
            </a:r>
            <a:r>
              <a:rPr lang="uk-UA" sz="1600" dirty="0">
                <a:latin typeface="Open Sans" panose="020B0606030504020204" pitchFamily="34" charset="0"/>
                <a:ea typeface="Open Sans" panose="020B0606030504020204" pitchFamily="34" charset="0"/>
                <a:cs typeface="Open Sans" panose="020B0606030504020204" pitchFamily="34" charset="0"/>
              </a:rPr>
              <a:t> для взаємодії з серверною частиною та веб-сайти </a:t>
            </a:r>
            <a:r>
              <a:rPr lang="en-US" sz="1600" dirty="0" err="1">
                <a:latin typeface="Open Sans" panose="020B0606030504020204" pitchFamily="34" charset="0"/>
                <a:ea typeface="Open Sans" panose="020B0606030504020204" pitchFamily="34" charset="0"/>
                <a:cs typeface="Open Sans" panose="020B0606030504020204" pitchFamily="34" charset="0"/>
              </a:rPr>
              <a:t>ColorHunt</a:t>
            </a:r>
            <a:r>
              <a:rPr lang="en-US" sz="1600" dirty="0">
                <a:latin typeface="Open Sans" panose="020B0606030504020204" pitchFamily="34" charset="0"/>
                <a:ea typeface="Open Sans" panose="020B0606030504020204" pitchFamily="34" charset="0"/>
                <a:cs typeface="Open Sans" panose="020B0606030504020204" pitchFamily="34" charset="0"/>
              </a:rPr>
              <a:t> </a:t>
            </a:r>
            <a:r>
              <a:rPr lang="uk-UA" sz="1600" dirty="0">
                <a:latin typeface="Open Sans" panose="020B0606030504020204" pitchFamily="34" charset="0"/>
                <a:ea typeface="Open Sans" panose="020B0606030504020204" pitchFamily="34" charset="0"/>
                <a:cs typeface="Open Sans" panose="020B0606030504020204" pitchFamily="34" charset="0"/>
              </a:rPr>
              <a:t>та </a:t>
            </a:r>
            <a:r>
              <a:rPr lang="en-US" sz="1600" dirty="0" err="1">
                <a:latin typeface="Open Sans" panose="020B0606030504020204" pitchFamily="34" charset="0"/>
                <a:ea typeface="Open Sans" panose="020B0606030504020204" pitchFamily="34" charset="0"/>
                <a:cs typeface="Open Sans" panose="020B0606030504020204" pitchFamily="34" charset="0"/>
              </a:rPr>
              <a:t>Flaticon</a:t>
            </a:r>
            <a:r>
              <a:rPr lang="uk-UA" sz="1600" dirty="0">
                <a:latin typeface="Open Sans" panose="020B0606030504020204" pitchFamily="34" charset="0"/>
                <a:ea typeface="Open Sans" panose="020B0606030504020204" pitchFamily="34" charset="0"/>
                <a:cs typeface="Open Sans" panose="020B0606030504020204" pitchFamily="34" charset="0"/>
              </a:rPr>
              <a:t> для визначення з кольоровою схемою та завантаження необхідних «іконок» для веб застосунку відповідно.</a:t>
            </a:r>
            <a:endParaRPr lang="uk-UA" dirty="0">
              <a:latin typeface="Open Sans" panose="020B0606030504020204" pitchFamily="34" charset="0"/>
              <a:ea typeface="Open Sans" panose="020B0606030504020204" pitchFamily="34" charset="0"/>
              <a:cs typeface="Open Sans" panose="020B0606030504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1"/>
          <p:cNvSpPr txBox="1">
            <a:spLocks noGrp="1"/>
          </p:cNvSpPr>
          <p:nvPr>
            <p:ph type="title"/>
          </p:nvPr>
        </p:nvSpPr>
        <p:spPr>
          <a:xfrm>
            <a:off x="268925" y="-152998"/>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Приклад реалізації</a:t>
            </a:r>
            <a:endParaRPr sz="3200" dirty="0"/>
          </a:p>
        </p:txBody>
      </p:sp>
      <p:pic>
        <p:nvPicPr>
          <p:cNvPr id="122" name="Google Shape;122;p21"/>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68800C66-AABB-EFA8-12F4-0C56A1243712}"/>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14</a:t>
            </a:fld>
            <a:endParaRPr lang="uk-UA"/>
          </a:p>
        </p:txBody>
      </p:sp>
      <p:sp>
        <p:nvSpPr>
          <p:cNvPr id="5" name="Google Shape;72;p14">
            <a:extLst>
              <a:ext uri="{FF2B5EF4-FFF2-40B4-BE49-F238E27FC236}">
                <a16:creationId xmlns:a16="http://schemas.microsoft.com/office/drawing/2014/main" id="{97ECECA2-1FD9-9F71-63C4-99EEC3CA75AB}"/>
              </a:ext>
            </a:extLst>
          </p:cNvPr>
          <p:cNvSpPr txBox="1">
            <a:spLocks noGrp="1"/>
          </p:cNvSpPr>
          <p:nvPr>
            <p:ph type="body" idx="1"/>
          </p:nvPr>
        </p:nvSpPr>
        <p:spPr>
          <a:xfrm>
            <a:off x="0" y="645024"/>
            <a:ext cx="8520600" cy="831301"/>
          </a:xfrm>
          <a:prstGeom prst="rect">
            <a:avLst/>
          </a:prstGeom>
        </p:spPr>
        <p:txBody>
          <a:bodyPr spcFirstLastPara="1" wrap="square" lIns="91425" tIns="91425" rIns="91425" bIns="91425" anchor="t" anchorCtr="0">
            <a:normAutofit/>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Цікаві фрагменти коду (анімація відкриття «кейсів»):</a:t>
            </a:r>
          </a:p>
        </p:txBody>
      </p:sp>
      <p:pic>
        <p:nvPicPr>
          <p:cNvPr id="6" name="Рисунок 5">
            <a:extLst>
              <a:ext uri="{FF2B5EF4-FFF2-40B4-BE49-F238E27FC236}">
                <a16:creationId xmlns:a16="http://schemas.microsoft.com/office/drawing/2014/main" id="{6C80A462-DD68-CC76-20AB-69CBD16CBC40}"/>
              </a:ext>
            </a:extLst>
          </p:cNvPr>
          <p:cNvPicPr>
            <a:picLocks noChangeAspect="1"/>
          </p:cNvPicPr>
          <p:nvPr/>
        </p:nvPicPr>
        <p:blipFill>
          <a:blip r:embed="rId4"/>
          <a:stretch>
            <a:fillRect/>
          </a:stretch>
        </p:blipFill>
        <p:spPr>
          <a:xfrm>
            <a:off x="268925" y="1476324"/>
            <a:ext cx="3723955" cy="2836659"/>
          </a:xfrm>
          <a:prstGeom prst="rect">
            <a:avLst/>
          </a:prstGeom>
        </p:spPr>
      </p:pic>
      <p:pic>
        <p:nvPicPr>
          <p:cNvPr id="7" name="Рисунок 6">
            <a:extLst>
              <a:ext uri="{FF2B5EF4-FFF2-40B4-BE49-F238E27FC236}">
                <a16:creationId xmlns:a16="http://schemas.microsoft.com/office/drawing/2014/main" id="{3DE578A2-2871-097E-99CE-23F43AD05A89}"/>
              </a:ext>
            </a:extLst>
          </p:cNvPr>
          <p:cNvPicPr>
            <a:picLocks noChangeAspect="1"/>
          </p:cNvPicPr>
          <p:nvPr/>
        </p:nvPicPr>
        <p:blipFill>
          <a:blip r:embed="rId5"/>
          <a:stretch>
            <a:fillRect/>
          </a:stretch>
        </p:blipFill>
        <p:spPr>
          <a:xfrm>
            <a:off x="4529225" y="1276398"/>
            <a:ext cx="3261881" cy="366485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9">
          <a:extLst>
            <a:ext uri="{FF2B5EF4-FFF2-40B4-BE49-F238E27FC236}">
              <a16:creationId xmlns:a16="http://schemas.microsoft.com/office/drawing/2014/main" id="{D78381A6-17AB-CCF7-29BC-50AAE3AC90FE}"/>
            </a:ext>
          </a:extLst>
        </p:cNvPr>
        <p:cNvGrpSpPr/>
        <p:nvPr/>
      </p:nvGrpSpPr>
      <p:grpSpPr>
        <a:xfrm>
          <a:off x="0" y="0"/>
          <a:ext cx="0" cy="0"/>
          <a:chOff x="0" y="0"/>
          <a:chExt cx="0" cy="0"/>
        </a:xfrm>
      </p:grpSpPr>
      <p:sp>
        <p:nvSpPr>
          <p:cNvPr id="120" name="Google Shape;120;p21">
            <a:extLst>
              <a:ext uri="{FF2B5EF4-FFF2-40B4-BE49-F238E27FC236}">
                <a16:creationId xmlns:a16="http://schemas.microsoft.com/office/drawing/2014/main" id="{30F70CEA-57E2-FDF7-9D38-D46B0EE5CC13}"/>
              </a:ext>
            </a:extLst>
          </p:cNvPr>
          <p:cNvSpPr txBox="1">
            <a:spLocks noGrp="1"/>
          </p:cNvSpPr>
          <p:nvPr>
            <p:ph type="title"/>
          </p:nvPr>
        </p:nvSpPr>
        <p:spPr>
          <a:xfrm>
            <a:off x="268925" y="-152998"/>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Приклад реалізації</a:t>
            </a:r>
            <a:endParaRPr sz="3200" dirty="0"/>
          </a:p>
        </p:txBody>
      </p:sp>
      <p:pic>
        <p:nvPicPr>
          <p:cNvPr id="122" name="Google Shape;122;p21">
            <a:extLst>
              <a:ext uri="{FF2B5EF4-FFF2-40B4-BE49-F238E27FC236}">
                <a16:creationId xmlns:a16="http://schemas.microsoft.com/office/drawing/2014/main" id="{3681A1D9-C475-4595-03C8-88B8AF6F0B1D}"/>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BADD230F-FC4E-5233-CE0B-91DD92DD4163}"/>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15</a:t>
            </a:fld>
            <a:endParaRPr lang="uk-UA"/>
          </a:p>
        </p:txBody>
      </p:sp>
      <p:sp>
        <p:nvSpPr>
          <p:cNvPr id="5" name="Google Shape;72;p14">
            <a:extLst>
              <a:ext uri="{FF2B5EF4-FFF2-40B4-BE49-F238E27FC236}">
                <a16:creationId xmlns:a16="http://schemas.microsoft.com/office/drawing/2014/main" id="{27FD0D36-57CA-5D56-16C5-21CA1FDF152E}"/>
              </a:ext>
            </a:extLst>
          </p:cNvPr>
          <p:cNvSpPr txBox="1">
            <a:spLocks noGrp="1"/>
          </p:cNvSpPr>
          <p:nvPr>
            <p:ph type="body" idx="1"/>
          </p:nvPr>
        </p:nvSpPr>
        <p:spPr>
          <a:xfrm>
            <a:off x="0" y="455344"/>
            <a:ext cx="8520600" cy="831301"/>
          </a:xfrm>
          <a:prstGeom prst="rect">
            <a:avLst/>
          </a:prstGeom>
        </p:spPr>
        <p:txBody>
          <a:bodyPr spcFirstLastPara="1" wrap="square" lIns="91425" tIns="91425" rIns="91425" bIns="91425" anchor="t" anchorCtr="0">
            <a:normAutofit fontScale="92500" lnSpcReduction="20000"/>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Цікаві фрагменти коду (анімація відтворення </a:t>
            </a:r>
            <a:r>
              <a:rPr lang="uk-UA" dirty="0" err="1">
                <a:latin typeface="Open Sans" panose="020B0606030504020204" pitchFamily="34" charset="0"/>
                <a:ea typeface="Open Sans" panose="020B0606030504020204" pitchFamily="34" charset="0"/>
                <a:cs typeface="Open Sans" panose="020B0606030504020204" pitchFamily="34" charset="0"/>
              </a:rPr>
              <a:t>відеогайду</a:t>
            </a:r>
            <a:r>
              <a:rPr lang="uk-UA" dirty="0">
                <a:latin typeface="Open Sans" panose="020B0606030504020204" pitchFamily="34" charset="0"/>
                <a:ea typeface="Open Sans" panose="020B0606030504020204" pitchFamily="34" charset="0"/>
                <a:cs typeface="Open Sans" panose="020B0606030504020204" pitchFamily="34" charset="0"/>
              </a:rPr>
              <a:t> для новачків та </a:t>
            </a:r>
            <a:r>
              <a:rPr lang="uk-UA" dirty="0" err="1">
                <a:latin typeface="Open Sans" panose="020B0606030504020204" pitchFamily="34" charset="0"/>
                <a:ea typeface="Open Sans" panose="020B0606030504020204" pitchFamily="34" charset="0"/>
                <a:cs typeface="Open Sans" panose="020B0606030504020204" pitchFamily="34" charset="0"/>
              </a:rPr>
              <a:t>слайдер</a:t>
            </a:r>
            <a:r>
              <a:rPr lang="uk-UA" dirty="0">
                <a:latin typeface="Open Sans" panose="020B0606030504020204" pitchFamily="34" charset="0"/>
                <a:ea typeface="Open Sans" panose="020B0606030504020204" pitchFamily="34" charset="0"/>
                <a:cs typeface="Open Sans" panose="020B0606030504020204" pitchFamily="34" charset="0"/>
              </a:rPr>
              <a:t> з інформацією про проект):</a:t>
            </a:r>
          </a:p>
        </p:txBody>
      </p:sp>
      <p:pic>
        <p:nvPicPr>
          <p:cNvPr id="4" name="Рисунок 3">
            <a:extLst>
              <a:ext uri="{FF2B5EF4-FFF2-40B4-BE49-F238E27FC236}">
                <a16:creationId xmlns:a16="http://schemas.microsoft.com/office/drawing/2014/main" id="{04A6FBC4-A076-A6D2-85FF-099733BEA50B}"/>
              </a:ext>
            </a:extLst>
          </p:cNvPr>
          <p:cNvPicPr>
            <a:picLocks noChangeAspect="1"/>
          </p:cNvPicPr>
          <p:nvPr/>
        </p:nvPicPr>
        <p:blipFill>
          <a:blip r:embed="rId4"/>
          <a:stretch>
            <a:fillRect/>
          </a:stretch>
        </p:blipFill>
        <p:spPr>
          <a:xfrm>
            <a:off x="268925" y="1359404"/>
            <a:ext cx="3599919" cy="2927337"/>
          </a:xfrm>
          <a:prstGeom prst="rect">
            <a:avLst/>
          </a:prstGeom>
        </p:spPr>
      </p:pic>
      <p:pic>
        <p:nvPicPr>
          <p:cNvPr id="9" name="Рисунок 8">
            <a:extLst>
              <a:ext uri="{FF2B5EF4-FFF2-40B4-BE49-F238E27FC236}">
                <a16:creationId xmlns:a16="http://schemas.microsoft.com/office/drawing/2014/main" id="{73E95339-C451-2425-9229-741F4BF99155}"/>
              </a:ext>
            </a:extLst>
          </p:cNvPr>
          <p:cNvPicPr>
            <a:picLocks noChangeAspect="1"/>
          </p:cNvPicPr>
          <p:nvPr/>
        </p:nvPicPr>
        <p:blipFill>
          <a:blip r:embed="rId5"/>
          <a:stretch>
            <a:fillRect/>
          </a:stretch>
        </p:blipFill>
        <p:spPr>
          <a:xfrm>
            <a:off x="4807414" y="1021080"/>
            <a:ext cx="2845230" cy="3973510"/>
          </a:xfrm>
          <a:prstGeom prst="rect">
            <a:avLst/>
          </a:prstGeom>
        </p:spPr>
      </p:pic>
    </p:spTree>
    <p:extLst>
      <p:ext uri="{BB962C8B-B14F-4D97-AF65-F5344CB8AC3E}">
        <p14:creationId xmlns:p14="http://schemas.microsoft.com/office/powerpoint/2010/main" val="23269325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2"/>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Інтерфейс користувача </a:t>
            </a:r>
            <a:endParaRPr sz="3200"/>
          </a:p>
        </p:txBody>
      </p:sp>
      <p:sp>
        <p:nvSpPr>
          <p:cNvPr id="128" name="Google Shape;128;p22"/>
          <p:cNvSpPr txBox="1">
            <a:spLocks noGrp="1"/>
          </p:cNvSpPr>
          <p:nvPr>
            <p:ph type="body" idx="1"/>
          </p:nvPr>
        </p:nvSpPr>
        <p:spPr>
          <a:xfrm>
            <a:off x="354475" y="466700"/>
            <a:ext cx="4153620" cy="771215"/>
          </a:xfrm>
          <a:prstGeom prst="rect">
            <a:avLst/>
          </a:prstGeom>
        </p:spPr>
        <p:txBody>
          <a:bodyPr spcFirstLastPara="1" wrap="square" lIns="91425" tIns="91425" rIns="91425" bIns="91425" anchor="t" anchorCtr="0">
            <a:normAutofit fontScale="92500"/>
          </a:bodyPr>
          <a:lstStyle/>
          <a:p>
            <a:pPr marL="0" lvl="0" indent="0" algn="l" rtl="0">
              <a:spcBef>
                <a:spcPts val="1500"/>
              </a:spcBef>
              <a:spcAft>
                <a:spcPts val="0"/>
              </a:spcAft>
              <a:buNone/>
            </a:pPr>
            <a:r>
              <a:rPr lang="ru-RU" dirty="0">
                <a:solidFill>
                  <a:srgbClr val="0D0D0D"/>
                </a:solidFill>
                <a:highlight>
                  <a:srgbClr val="FFFFFF"/>
                </a:highlight>
              </a:rPr>
              <a:t>Скріншоти вікна реєстрації та входу:</a:t>
            </a:r>
            <a:endParaRPr lang="ru-RU" dirty="0"/>
          </a:p>
        </p:txBody>
      </p:sp>
      <p:pic>
        <p:nvPicPr>
          <p:cNvPr id="129" name="Google Shape;129;p22"/>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A28D948D-369C-B702-98D8-76BFF8794D17}"/>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16</a:t>
            </a:fld>
            <a:endParaRPr lang="uk-UA"/>
          </a:p>
        </p:txBody>
      </p:sp>
      <p:pic>
        <p:nvPicPr>
          <p:cNvPr id="4" name="Рисунок 3">
            <a:extLst>
              <a:ext uri="{FF2B5EF4-FFF2-40B4-BE49-F238E27FC236}">
                <a16:creationId xmlns:a16="http://schemas.microsoft.com/office/drawing/2014/main" id="{7B0967E4-5424-902C-07A8-8E8AC64EA2DB}"/>
              </a:ext>
            </a:extLst>
          </p:cNvPr>
          <p:cNvPicPr>
            <a:picLocks noChangeAspect="1"/>
          </p:cNvPicPr>
          <p:nvPr/>
        </p:nvPicPr>
        <p:blipFill>
          <a:blip r:embed="rId4"/>
          <a:stretch>
            <a:fillRect/>
          </a:stretch>
        </p:blipFill>
        <p:spPr>
          <a:xfrm>
            <a:off x="167639" y="1154339"/>
            <a:ext cx="4153619" cy="3596545"/>
          </a:xfrm>
          <a:prstGeom prst="rect">
            <a:avLst/>
          </a:prstGeom>
        </p:spPr>
      </p:pic>
      <p:pic>
        <p:nvPicPr>
          <p:cNvPr id="6" name="Рисунок 5">
            <a:extLst>
              <a:ext uri="{FF2B5EF4-FFF2-40B4-BE49-F238E27FC236}">
                <a16:creationId xmlns:a16="http://schemas.microsoft.com/office/drawing/2014/main" id="{0D46763B-688A-07BC-59B9-9D3720BDBD83}"/>
              </a:ext>
            </a:extLst>
          </p:cNvPr>
          <p:cNvPicPr>
            <a:picLocks noChangeAspect="1"/>
          </p:cNvPicPr>
          <p:nvPr/>
        </p:nvPicPr>
        <p:blipFill>
          <a:blip r:embed="rId5"/>
          <a:stretch>
            <a:fillRect/>
          </a:stretch>
        </p:blipFill>
        <p:spPr>
          <a:xfrm>
            <a:off x="4822744" y="1509019"/>
            <a:ext cx="3779004" cy="288718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DAF43AC8-DED0-F18F-1A3A-C2C4AD2A3EF8}"/>
            </a:ext>
          </a:extLst>
        </p:cNvPr>
        <p:cNvGrpSpPr/>
        <p:nvPr/>
      </p:nvGrpSpPr>
      <p:grpSpPr>
        <a:xfrm>
          <a:off x="0" y="0"/>
          <a:ext cx="0" cy="0"/>
          <a:chOff x="0" y="0"/>
          <a:chExt cx="0" cy="0"/>
        </a:xfrm>
      </p:grpSpPr>
      <p:sp>
        <p:nvSpPr>
          <p:cNvPr id="127" name="Google Shape;127;p22">
            <a:extLst>
              <a:ext uri="{FF2B5EF4-FFF2-40B4-BE49-F238E27FC236}">
                <a16:creationId xmlns:a16="http://schemas.microsoft.com/office/drawing/2014/main" id="{F475235E-A410-CC98-7E53-402A2F6092CC}"/>
              </a:ext>
            </a:extLst>
          </p:cNvPr>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Інтерфейс користувача </a:t>
            </a:r>
            <a:endParaRPr sz="3200"/>
          </a:p>
        </p:txBody>
      </p:sp>
      <p:sp>
        <p:nvSpPr>
          <p:cNvPr id="128" name="Google Shape;128;p22">
            <a:extLst>
              <a:ext uri="{FF2B5EF4-FFF2-40B4-BE49-F238E27FC236}">
                <a16:creationId xmlns:a16="http://schemas.microsoft.com/office/drawing/2014/main" id="{A6A8D823-8B22-4715-A6F7-208604A4D9C6}"/>
              </a:ext>
            </a:extLst>
          </p:cNvPr>
          <p:cNvSpPr txBox="1">
            <a:spLocks noGrp="1"/>
          </p:cNvSpPr>
          <p:nvPr>
            <p:ph type="body" idx="1"/>
          </p:nvPr>
        </p:nvSpPr>
        <p:spPr>
          <a:xfrm>
            <a:off x="354474" y="466700"/>
            <a:ext cx="8606645" cy="771215"/>
          </a:xfrm>
          <a:prstGeom prst="rect">
            <a:avLst/>
          </a:prstGeom>
        </p:spPr>
        <p:txBody>
          <a:bodyPr spcFirstLastPara="1" wrap="square" lIns="91425" tIns="91425" rIns="91425" bIns="91425" anchor="t" anchorCtr="0">
            <a:normAutofit/>
          </a:bodyPr>
          <a:lstStyle/>
          <a:p>
            <a:pPr marL="0" lvl="0" indent="0" algn="l" rtl="0">
              <a:spcBef>
                <a:spcPts val="1500"/>
              </a:spcBef>
              <a:spcAft>
                <a:spcPts val="0"/>
              </a:spcAft>
              <a:buNone/>
            </a:pPr>
            <a:r>
              <a:rPr lang="ru-RU" dirty="0">
                <a:solidFill>
                  <a:srgbClr val="0D0D0D"/>
                </a:solidFill>
                <a:highlight>
                  <a:srgbClr val="FFFFFF"/>
                </a:highlight>
              </a:rPr>
              <a:t>Скріншоти головної сторінки (контейнер з інформацієй про проект):</a:t>
            </a:r>
            <a:endParaRPr lang="ru-RU" dirty="0"/>
          </a:p>
        </p:txBody>
      </p:sp>
      <p:pic>
        <p:nvPicPr>
          <p:cNvPr id="129" name="Google Shape;129;p22">
            <a:extLst>
              <a:ext uri="{FF2B5EF4-FFF2-40B4-BE49-F238E27FC236}">
                <a16:creationId xmlns:a16="http://schemas.microsoft.com/office/drawing/2014/main" id="{116C3AD5-E007-82BA-C867-4627F2BAC675}"/>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69788572-90D2-A6B0-D7B1-FC0B9DB71639}"/>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17</a:t>
            </a:fld>
            <a:endParaRPr lang="uk-UA"/>
          </a:p>
        </p:txBody>
      </p:sp>
      <p:pic>
        <p:nvPicPr>
          <p:cNvPr id="5" name="Рисунок 4">
            <a:extLst>
              <a:ext uri="{FF2B5EF4-FFF2-40B4-BE49-F238E27FC236}">
                <a16:creationId xmlns:a16="http://schemas.microsoft.com/office/drawing/2014/main" id="{3594AD7B-C700-3CBF-3846-EF7B68438AD2}"/>
              </a:ext>
            </a:extLst>
          </p:cNvPr>
          <p:cNvPicPr>
            <a:picLocks noChangeAspect="1"/>
          </p:cNvPicPr>
          <p:nvPr/>
        </p:nvPicPr>
        <p:blipFill>
          <a:blip r:embed="rId4"/>
          <a:stretch>
            <a:fillRect/>
          </a:stretch>
        </p:blipFill>
        <p:spPr>
          <a:xfrm>
            <a:off x="526645" y="1114923"/>
            <a:ext cx="7962900" cy="3645314"/>
          </a:xfrm>
          <a:prstGeom prst="rect">
            <a:avLst/>
          </a:prstGeom>
        </p:spPr>
      </p:pic>
    </p:spTree>
    <p:extLst>
      <p:ext uri="{BB962C8B-B14F-4D97-AF65-F5344CB8AC3E}">
        <p14:creationId xmlns:p14="http://schemas.microsoft.com/office/powerpoint/2010/main" val="41001345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0EF5DB34-1FEF-F72E-551D-AC00C2DF81CC}"/>
            </a:ext>
          </a:extLst>
        </p:cNvPr>
        <p:cNvGrpSpPr/>
        <p:nvPr/>
      </p:nvGrpSpPr>
      <p:grpSpPr>
        <a:xfrm>
          <a:off x="0" y="0"/>
          <a:ext cx="0" cy="0"/>
          <a:chOff x="0" y="0"/>
          <a:chExt cx="0" cy="0"/>
        </a:xfrm>
      </p:grpSpPr>
      <p:sp>
        <p:nvSpPr>
          <p:cNvPr id="127" name="Google Shape;127;p22">
            <a:extLst>
              <a:ext uri="{FF2B5EF4-FFF2-40B4-BE49-F238E27FC236}">
                <a16:creationId xmlns:a16="http://schemas.microsoft.com/office/drawing/2014/main" id="{C459B8C9-0617-4F7F-FB14-481274D457C8}"/>
              </a:ext>
            </a:extLst>
          </p:cNvPr>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Інтерфейс користувача </a:t>
            </a:r>
            <a:endParaRPr sz="3200"/>
          </a:p>
        </p:txBody>
      </p:sp>
      <p:sp>
        <p:nvSpPr>
          <p:cNvPr id="128" name="Google Shape;128;p22">
            <a:extLst>
              <a:ext uri="{FF2B5EF4-FFF2-40B4-BE49-F238E27FC236}">
                <a16:creationId xmlns:a16="http://schemas.microsoft.com/office/drawing/2014/main" id="{559034D4-2BB6-C3A8-66DD-1B4066D60625}"/>
              </a:ext>
            </a:extLst>
          </p:cNvPr>
          <p:cNvSpPr txBox="1">
            <a:spLocks noGrp="1"/>
          </p:cNvSpPr>
          <p:nvPr>
            <p:ph type="body" idx="1"/>
          </p:nvPr>
        </p:nvSpPr>
        <p:spPr>
          <a:xfrm>
            <a:off x="354474" y="466700"/>
            <a:ext cx="8583785" cy="771215"/>
          </a:xfrm>
          <a:prstGeom prst="rect">
            <a:avLst/>
          </a:prstGeom>
        </p:spPr>
        <p:txBody>
          <a:bodyPr spcFirstLastPara="1" wrap="square" lIns="91425" tIns="91425" rIns="91425" bIns="91425" anchor="t" anchorCtr="0">
            <a:normAutofit/>
          </a:bodyPr>
          <a:lstStyle/>
          <a:p>
            <a:pPr marL="0" lvl="0" indent="0" algn="l" rtl="0">
              <a:spcBef>
                <a:spcPts val="1500"/>
              </a:spcBef>
              <a:spcAft>
                <a:spcPts val="0"/>
              </a:spcAft>
              <a:buNone/>
            </a:pPr>
            <a:r>
              <a:rPr lang="ru-RU" dirty="0">
                <a:solidFill>
                  <a:srgbClr val="0D0D0D"/>
                </a:solidFill>
                <a:highlight>
                  <a:srgbClr val="FFFFFF"/>
                </a:highlight>
              </a:rPr>
              <a:t>Скріншоти головної сторінки (правила </a:t>
            </a:r>
            <a:r>
              <a:rPr lang="ru-RU" dirty="0" err="1">
                <a:solidFill>
                  <a:srgbClr val="0D0D0D"/>
                </a:solidFill>
                <a:highlight>
                  <a:srgbClr val="FFFFFF"/>
                </a:highlight>
              </a:rPr>
              <a:t>гри</a:t>
            </a:r>
            <a:r>
              <a:rPr lang="ru-RU" dirty="0">
                <a:solidFill>
                  <a:srgbClr val="0D0D0D"/>
                </a:solidFill>
                <a:highlight>
                  <a:srgbClr val="FFFFFF"/>
                </a:highlight>
              </a:rPr>
              <a:t> у «</a:t>
            </a:r>
            <a:r>
              <a:rPr lang="ru-RU" dirty="0" err="1">
                <a:solidFill>
                  <a:srgbClr val="0D0D0D"/>
                </a:solidFill>
                <a:highlight>
                  <a:srgbClr val="FFFFFF"/>
                </a:highlight>
              </a:rPr>
              <a:t>Монополія</a:t>
            </a:r>
            <a:r>
              <a:rPr lang="ru-RU" dirty="0">
                <a:solidFill>
                  <a:srgbClr val="0D0D0D"/>
                </a:solidFill>
                <a:highlight>
                  <a:srgbClr val="FFFFFF"/>
                </a:highlight>
              </a:rPr>
              <a:t>»):</a:t>
            </a:r>
            <a:endParaRPr lang="ru-RU" dirty="0"/>
          </a:p>
        </p:txBody>
      </p:sp>
      <p:pic>
        <p:nvPicPr>
          <p:cNvPr id="129" name="Google Shape;129;p22">
            <a:extLst>
              <a:ext uri="{FF2B5EF4-FFF2-40B4-BE49-F238E27FC236}">
                <a16:creationId xmlns:a16="http://schemas.microsoft.com/office/drawing/2014/main" id="{0B684FB6-E77B-100A-BD35-61E424975D92}"/>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3A6F8268-45C5-92CB-7092-F37F8699E4A2}"/>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18</a:t>
            </a:fld>
            <a:endParaRPr lang="uk-UA"/>
          </a:p>
        </p:txBody>
      </p:sp>
      <p:pic>
        <p:nvPicPr>
          <p:cNvPr id="4" name="Рисунок 3">
            <a:extLst>
              <a:ext uri="{FF2B5EF4-FFF2-40B4-BE49-F238E27FC236}">
                <a16:creationId xmlns:a16="http://schemas.microsoft.com/office/drawing/2014/main" id="{B9E654E8-5808-A7D2-2764-22B73AC7E786}"/>
              </a:ext>
            </a:extLst>
          </p:cNvPr>
          <p:cNvPicPr>
            <a:picLocks noChangeAspect="1"/>
          </p:cNvPicPr>
          <p:nvPr/>
        </p:nvPicPr>
        <p:blipFill>
          <a:blip r:embed="rId4"/>
          <a:stretch>
            <a:fillRect/>
          </a:stretch>
        </p:blipFill>
        <p:spPr>
          <a:xfrm>
            <a:off x="354475" y="1143002"/>
            <a:ext cx="8153400" cy="3533798"/>
          </a:xfrm>
          <a:prstGeom prst="rect">
            <a:avLst/>
          </a:prstGeom>
        </p:spPr>
      </p:pic>
    </p:spTree>
    <p:extLst>
      <p:ext uri="{BB962C8B-B14F-4D97-AF65-F5344CB8AC3E}">
        <p14:creationId xmlns:p14="http://schemas.microsoft.com/office/powerpoint/2010/main" val="22618514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E8993FB9-E09A-0BBC-8106-DB73F4CFA80D}"/>
            </a:ext>
          </a:extLst>
        </p:cNvPr>
        <p:cNvGrpSpPr/>
        <p:nvPr/>
      </p:nvGrpSpPr>
      <p:grpSpPr>
        <a:xfrm>
          <a:off x="0" y="0"/>
          <a:ext cx="0" cy="0"/>
          <a:chOff x="0" y="0"/>
          <a:chExt cx="0" cy="0"/>
        </a:xfrm>
      </p:grpSpPr>
      <p:sp>
        <p:nvSpPr>
          <p:cNvPr id="127" name="Google Shape;127;p22">
            <a:extLst>
              <a:ext uri="{FF2B5EF4-FFF2-40B4-BE49-F238E27FC236}">
                <a16:creationId xmlns:a16="http://schemas.microsoft.com/office/drawing/2014/main" id="{3A4AEA2B-00C2-1249-27C8-0637F174CE88}"/>
              </a:ext>
            </a:extLst>
          </p:cNvPr>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Інтерфейс користувача </a:t>
            </a:r>
            <a:endParaRPr sz="3200"/>
          </a:p>
        </p:txBody>
      </p:sp>
      <p:sp>
        <p:nvSpPr>
          <p:cNvPr id="128" name="Google Shape;128;p22">
            <a:extLst>
              <a:ext uri="{FF2B5EF4-FFF2-40B4-BE49-F238E27FC236}">
                <a16:creationId xmlns:a16="http://schemas.microsoft.com/office/drawing/2014/main" id="{3C750BAA-6D59-BBA0-4A36-FDB029A5B69F}"/>
              </a:ext>
            </a:extLst>
          </p:cNvPr>
          <p:cNvSpPr txBox="1">
            <a:spLocks noGrp="1"/>
          </p:cNvSpPr>
          <p:nvPr>
            <p:ph type="body" idx="1"/>
          </p:nvPr>
        </p:nvSpPr>
        <p:spPr>
          <a:xfrm>
            <a:off x="354474" y="466700"/>
            <a:ext cx="8707817" cy="771215"/>
          </a:xfrm>
          <a:prstGeom prst="rect">
            <a:avLst/>
          </a:prstGeom>
        </p:spPr>
        <p:txBody>
          <a:bodyPr spcFirstLastPara="1" wrap="square" lIns="91425" tIns="91425" rIns="91425" bIns="91425" anchor="t" anchorCtr="0">
            <a:normAutofit/>
          </a:bodyPr>
          <a:lstStyle/>
          <a:p>
            <a:pPr marL="0" lvl="0" indent="0" algn="l" rtl="0">
              <a:spcBef>
                <a:spcPts val="1500"/>
              </a:spcBef>
              <a:spcAft>
                <a:spcPts val="0"/>
              </a:spcAft>
              <a:buNone/>
            </a:pPr>
            <a:r>
              <a:rPr lang="ru-RU" dirty="0">
                <a:solidFill>
                  <a:srgbClr val="0D0D0D"/>
                </a:solidFill>
                <a:highlight>
                  <a:srgbClr val="FFFFFF"/>
                </a:highlight>
              </a:rPr>
              <a:t>Скріншоти головної сторінки (</a:t>
            </a:r>
            <a:r>
              <a:rPr lang="ru-RU" dirty="0" err="1">
                <a:solidFill>
                  <a:srgbClr val="0D0D0D"/>
                </a:solidFill>
                <a:highlight>
                  <a:srgbClr val="FFFFFF"/>
                </a:highlight>
              </a:rPr>
              <a:t>відеогайд</a:t>
            </a:r>
            <a:r>
              <a:rPr lang="ru-RU" dirty="0">
                <a:solidFill>
                  <a:srgbClr val="0D0D0D"/>
                </a:solidFill>
                <a:highlight>
                  <a:srgbClr val="FFFFFF"/>
                </a:highlight>
              </a:rPr>
              <a:t> для </a:t>
            </a:r>
            <a:r>
              <a:rPr lang="ru-RU" dirty="0" err="1">
                <a:solidFill>
                  <a:srgbClr val="0D0D0D"/>
                </a:solidFill>
                <a:highlight>
                  <a:srgbClr val="FFFFFF"/>
                </a:highlight>
              </a:rPr>
              <a:t>новачків</a:t>
            </a:r>
            <a:r>
              <a:rPr lang="ru-RU" dirty="0">
                <a:solidFill>
                  <a:srgbClr val="0D0D0D"/>
                </a:solidFill>
                <a:highlight>
                  <a:srgbClr val="FFFFFF"/>
                </a:highlight>
              </a:rPr>
              <a:t>):</a:t>
            </a:r>
            <a:endParaRPr lang="ru-RU" dirty="0"/>
          </a:p>
        </p:txBody>
      </p:sp>
      <p:pic>
        <p:nvPicPr>
          <p:cNvPr id="129" name="Google Shape;129;p22">
            <a:extLst>
              <a:ext uri="{FF2B5EF4-FFF2-40B4-BE49-F238E27FC236}">
                <a16:creationId xmlns:a16="http://schemas.microsoft.com/office/drawing/2014/main" id="{0E9CEFEC-FAD6-0D9D-8D63-54BC8CEECC40}"/>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230EC3D9-E6F4-0B4E-BAF1-7CAA28BFA171}"/>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19</a:t>
            </a:fld>
            <a:endParaRPr lang="uk-UA"/>
          </a:p>
        </p:txBody>
      </p:sp>
      <p:pic>
        <p:nvPicPr>
          <p:cNvPr id="5" name="Рисунок 4">
            <a:extLst>
              <a:ext uri="{FF2B5EF4-FFF2-40B4-BE49-F238E27FC236}">
                <a16:creationId xmlns:a16="http://schemas.microsoft.com/office/drawing/2014/main" id="{123E9840-4A1D-EB27-0692-859D75F7745A}"/>
              </a:ext>
            </a:extLst>
          </p:cNvPr>
          <p:cNvPicPr>
            <a:picLocks noChangeAspect="1"/>
          </p:cNvPicPr>
          <p:nvPr/>
        </p:nvPicPr>
        <p:blipFill>
          <a:blip r:embed="rId4"/>
          <a:stretch>
            <a:fillRect/>
          </a:stretch>
        </p:blipFill>
        <p:spPr>
          <a:xfrm>
            <a:off x="1046887" y="1128518"/>
            <a:ext cx="7178040" cy="3631719"/>
          </a:xfrm>
          <a:prstGeom prst="rect">
            <a:avLst/>
          </a:prstGeom>
        </p:spPr>
      </p:pic>
    </p:spTree>
    <p:extLst>
      <p:ext uri="{BB962C8B-B14F-4D97-AF65-F5344CB8AC3E}">
        <p14:creationId xmlns:p14="http://schemas.microsoft.com/office/powerpoint/2010/main" val="640494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4"/>
          <p:cNvSpPr txBox="1">
            <a:spLocks noGrp="1"/>
          </p:cNvSpPr>
          <p:nvPr>
            <p:ph type="title"/>
          </p:nvPr>
        </p:nvSpPr>
        <p:spPr>
          <a:xfrm>
            <a:off x="311700" y="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Мета роботи</a:t>
            </a:r>
            <a:endParaRPr sz="3200"/>
          </a:p>
        </p:txBody>
      </p:sp>
      <p:sp>
        <p:nvSpPr>
          <p:cNvPr id="72" name="Google Shape;72;p14"/>
          <p:cNvSpPr txBox="1">
            <a:spLocks noGrp="1"/>
          </p:cNvSpPr>
          <p:nvPr>
            <p:ph type="body" idx="1"/>
          </p:nvPr>
        </p:nvSpPr>
        <p:spPr>
          <a:xfrm>
            <a:off x="311700" y="734646"/>
            <a:ext cx="8520600" cy="3844579"/>
          </a:xfrm>
          <a:prstGeom prst="rect">
            <a:avLst/>
          </a:prstGeom>
        </p:spPr>
        <p:txBody>
          <a:bodyPr spcFirstLastPara="1" wrap="square" lIns="91425" tIns="91425" rIns="91425" bIns="91425" anchor="t" anchorCtr="0">
            <a:normAutofit/>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Чітке визначення мети роботи:</a:t>
            </a:r>
          </a:p>
          <a:p>
            <a:pPr marL="0" indent="0" algn="just">
              <a:spcBef>
                <a:spcPts val="1200"/>
              </a:spcBef>
              <a:buNone/>
            </a:pPr>
            <a:r>
              <a:rPr lang="uk-UA" dirty="0"/>
              <a:t>Метою роботи є розробка </a:t>
            </a:r>
            <a:r>
              <a:rPr lang="en-US" dirty="0"/>
              <a:t>f</a:t>
            </a:r>
            <a:r>
              <a:rPr lang="uk-UA" dirty="0" err="1"/>
              <a:t>rontend</a:t>
            </a:r>
            <a:r>
              <a:rPr lang="uk-UA" dirty="0"/>
              <a:t> частини для веб-застосунку, яка складається з великої кількості сторінок та інтерактивних елементів. Вона включає сторінку реєстрації та авторизації, де користувач може створити новий обліковий запис або війти у вже існуючий, головну сторінку з інформацію про застосунок, правила гри, та список найкращих гравців за весь час. Для розробки використовувалася </a:t>
            </a:r>
            <a:r>
              <a:rPr lang="uk-UA" dirty="0" err="1"/>
              <a:t>Visual</a:t>
            </a:r>
            <a:r>
              <a:rPr lang="uk-UA" dirty="0"/>
              <a:t> </a:t>
            </a:r>
            <a:r>
              <a:rPr lang="uk-UA" dirty="0" err="1"/>
              <a:t>Studio</a:t>
            </a:r>
            <a:r>
              <a:rPr lang="uk-UA" dirty="0"/>
              <a:t> </a:t>
            </a:r>
            <a:r>
              <a:rPr lang="uk-UA" dirty="0" err="1"/>
              <a:t>Code</a:t>
            </a:r>
            <a:r>
              <a:rPr lang="uk-UA" dirty="0"/>
              <a:t> та мови програмування HTML, CSS та JS.</a:t>
            </a:r>
            <a:endParaRPr lang="ru-RU" dirty="0"/>
          </a:p>
          <a:p>
            <a:pPr marL="0" lvl="0" indent="0" algn="just">
              <a:spcBef>
                <a:spcPts val="1200"/>
              </a:spcBef>
              <a:buNone/>
            </a:pPr>
            <a:endParaRPr sz="1600" dirty="0">
              <a:latin typeface="Open Sans" panose="020B0606030504020204" pitchFamily="34" charset="0"/>
              <a:ea typeface="Open Sans" panose="020B0606030504020204" pitchFamily="34" charset="0"/>
              <a:cs typeface="Open Sans" panose="020B0606030504020204" pitchFamily="34" charset="0"/>
            </a:endParaRPr>
          </a:p>
        </p:txBody>
      </p:sp>
      <p:pic>
        <p:nvPicPr>
          <p:cNvPr id="73" name="Google Shape;73;p14"/>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893E68CA-DEF7-D32D-BFB6-7B402335F4C7}"/>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2</a:t>
            </a:fld>
            <a:endParaRPr lang="uk-UA"/>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4CFA9D76-97C9-31E1-71D3-4101312D710C}"/>
            </a:ext>
          </a:extLst>
        </p:cNvPr>
        <p:cNvGrpSpPr/>
        <p:nvPr/>
      </p:nvGrpSpPr>
      <p:grpSpPr>
        <a:xfrm>
          <a:off x="0" y="0"/>
          <a:ext cx="0" cy="0"/>
          <a:chOff x="0" y="0"/>
          <a:chExt cx="0" cy="0"/>
        </a:xfrm>
      </p:grpSpPr>
      <p:sp>
        <p:nvSpPr>
          <p:cNvPr id="127" name="Google Shape;127;p22">
            <a:extLst>
              <a:ext uri="{FF2B5EF4-FFF2-40B4-BE49-F238E27FC236}">
                <a16:creationId xmlns:a16="http://schemas.microsoft.com/office/drawing/2014/main" id="{8C4A6046-D899-9ADC-4CA1-622030CE38EB}"/>
              </a:ext>
            </a:extLst>
          </p:cNvPr>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Інтерфейс користувача </a:t>
            </a:r>
            <a:endParaRPr sz="3200"/>
          </a:p>
        </p:txBody>
      </p:sp>
      <p:sp>
        <p:nvSpPr>
          <p:cNvPr id="128" name="Google Shape;128;p22">
            <a:extLst>
              <a:ext uri="{FF2B5EF4-FFF2-40B4-BE49-F238E27FC236}">
                <a16:creationId xmlns:a16="http://schemas.microsoft.com/office/drawing/2014/main" id="{2879560B-1A45-95DA-987A-CD64D01D77C7}"/>
              </a:ext>
            </a:extLst>
          </p:cNvPr>
          <p:cNvSpPr txBox="1">
            <a:spLocks noGrp="1"/>
          </p:cNvSpPr>
          <p:nvPr>
            <p:ph type="body" idx="1"/>
          </p:nvPr>
        </p:nvSpPr>
        <p:spPr>
          <a:xfrm>
            <a:off x="354474" y="466700"/>
            <a:ext cx="8707817" cy="771215"/>
          </a:xfrm>
          <a:prstGeom prst="rect">
            <a:avLst/>
          </a:prstGeom>
        </p:spPr>
        <p:txBody>
          <a:bodyPr spcFirstLastPara="1" wrap="square" lIns="91425" tIns="91425" rIns="91425" bIns="91425" anchor="t" anchorCtr="0">
            <a:normAutofit/>
          </a:bodyPr>
          <a:lstStyle/>
          <a:p>
            <a:pPr marL="0" lvl="0" indent="0" algn="l" rtl="0">
              <a:spcBef>
                <a:spcPts val="1500"/>
              </a:spcBef>
              <a:spcAft>
                <a:spcPts val="0"/>
              </a:spcAft>
              <a:buNone/>
            </a:pPr>
            <a:r>
              <a:rPr lang="ru-RU" dirty="0">
                <a:solidFill>
                  <a:srgbClr val="0D0D0D"/>
                </a:solidFill>
                <a:highlight>
                  <a:srgbClr val="FFFFFF"/>
                </a:highlight>
              </a:rPr>
              <a:t>Скріншоти головної сторінки (</a:t>
            </a:r>
            <a:r>
              <a:rPr lang="ru-RU" dirty="0" err="1">
                <a:solidFill>
                  <a:srgbClr val="0D0D0D"/>
                </a:solidFill>
                <a:highlight>
                  <a:srgbClr val="FFFFFF"/>
                </a:highlight>
              </a:rPr>
              <a:t>таблиця</a:t>
            </a:r>
            <a:r>
              <a:rPr lang="ru-RU" dirty="0">
                <a:solidFill>
                  <a:srgbClr val="0D0D0D"/>
                </a:solidFill>
                <a:highlight>
                  <a:srgbClr val="FFFFFF"/>
                </a:highlight>
              </a:rPr>
              <a:t> </a:t>
            </a:r>
            <a:r>
              <a:rPr lang="ru-RU" dirty="0" err="1">
                <a:solidFill>
                  <a:srgbClr val="0D0D0D"/>
                </a:solidFill>
                <a:highlight>
                  <a:srgbClr val="FFFFFF"/>
                </a:highlight>
              </a:rPr>
              <a:t>найкращих</a:t>
            </a:r>
            <a:r>
              <a:rPr lang="ru-RU" dirty="0">
                <a:solidFill>
                  <a:srgbClr val="0D0D0D"/>
                </a:solidFill>
                <a:highlight>
                  <a:srgbClr val="FFFFFF"/>
                </a:highlight>
              </a:rPr>
              <a:t> </a:t>
            </a:r>
            <a:r>
              <a:rPr lang="ru-RU" dirty="0" err="1">
                <a:solidFill>
                  <a:srgbClr val="0D0D0D"/>
                </a:solidFill>
                <a:highlight>
                  <a:srgbClr val="FFFFFF"/>
                </a:highlight>
              </a:rPr>
              <a:t>гравців</a:t>
            </a:r>
            <a:r>
              <a:rPr lang="ru-RU" dirty="0">
                <a:solidFill>
                  <a:srgbClr val="0D0D0D"/>
                </a:solidFill>
                <a:highlight>
                  <a:srgbClr val="FFFFFF"/>
                </a:highlight>
              </a:rPr>
              <a:t>):</a:t>
            </a:r>
            <a:endParaRPr lang="ru-RU" dirty="0"/>
          </a:p>
        </p:txBody>
      </p:sp>
      <p:pic>
        <p:nvPicPr>
          <p:cNvPr id="129" name="Google Shape;129;p22">
            <a:extLst>
              <a:ext uri="{FF2B5EF4-FFF2-40B4-BE49-F238E27FC236}">
                <a16:creationId xmlns:a16="http://schemas.microsoft.com/office/drawing/2014/main" id="{4069CFA0-42C3-ECE9-A9D5-71847B3657AF}"/>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F5FFDA82-696A-2BE0-9450-D95140889ECE}"/>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20</a:t>
            </a:fld>
            <a:endParaRPr lang="uk-UA"/>
          </a:p>
        </p:txBody>
      </p:sp>
      <p:pic>
        <p:nvPicPr>
          <p:cNvPr id="7" name="Рисунок 6">
            <a:extLst>
              <a:ext uri="{FF2B5EF4-FFF2-40B4-BE49-F238E27FC236}">
                <a16:creationId xmlns:a16="http://schemas.microsoft.com/office/drawing/2014/main" id="{9D2784FF-2BCD-F6CA-B3F2-7735BA91C07A}"/>
              </a:ext>
            </a:extLst>
          </p:cNvPr>
          <p:cNvPicPr>
            <a:picLocks noChangeAspect="1"/>
          </p:cNvPicPr>
          <p:nvPr/>
        </p:nvPicPr>
        <p:blipFill>
          <a:blip r:embed="rId4"/>
          <a:stretch>
            <a:fillRect/>
          </a:stretch>
        </p:blipFill>
        <p:spPr>
          <a:xfrm>
            <a:off x="956969" y="1563949"/>
            <a:ext cx="6778659" cy="2015601"/>
          </a:xfrm>
          <a:prstGeom prst="rect">
            <a:avLst/>
          </a:prstGeom>
        </p:spPr>
      </p:pic>
    </p:spTree>
    <p:extLst>
      <p:ext uri="{BB962C8B-B14F-4D97-AF65-F5344CB8AC3E}">
        <p14:creationId xmlns:p14="http://schemas.microsoft.com/office/powerpoint/2010/main" val="4669298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34D1AFF8-2608-6B1A-CDAA-989AF8A8DCA9}"/>
            </a:ext>
          </a:extLst>
        </p:cNvPr>
        <p:cNvGrpSpPr/>
        <p:nvPr/>
      </p:nvGrpSpPr>
      <p:grpSpPr>
        <a:xfrm>
          <a:off x="0" y="0"/>
          <a:ext cx="0" cy="0"/>
          <a:chOff x="0" y="0"/>
          <a:chExt cx="0" cy="0"/>
        </a:xfrm>
      </p:grpSpPr>
      <p:sp>
        <p:nvSpPr>
          <p:cNvPr id="127" name="Google Shape;127;p22">
            <a:extLst>
              <a:ext uri="{FF2B5EF4-FFF2-40B4-BE49-F238E27FC236}">
                <a16:creationId xmlns:a16="http://schemas.microsoft.com/office/drawing/2014/main" id="{8621F73D-5FB5-8284-466A-4B73978B9156}"/>
              </a:ext>
            </a:extLst>
          </p:cNvPr>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Інтерфейс користувача </a:t>
            </a:r>
            <a:endParaRPr sz="3200"/>
          </a:p>
        </p:txBody>
      </p:sp>
      <p:sp>
        <p:nvSpPr>
          <p:cNvPr id="128" name="Google Shape;128;p22">
            <a:extLst>
              <a:ext uri="{FF2B5EF4-FFF2-40B4-BE49-F238E27FC236}">
                <a16:creationId xmlns:a16="http://schemas.microsoft.com/office/drawing/2014/main" id="{85420A85-104A-5773-F290-8C2B18D09828}"/>
              </a:ext>
            </a:extLst>
          </p:cNvPr>
          <p:cNvSpPr txBox="1">
            <a:spLocks noGrp="1"/>
          </p:cNvSpPr>
          <p:nvPr>
            <p:ph type="body" idx="1"/>
          </p:nvPr>
        </p:nvSpPr>
        <p:spPr>
          <a:xfrm>
            <a:off x="354474" y="466700"/>
            <a:ext cx="6846425" cy="771215"/>
          </a:xfrm>
          <a:prstGeom prst="rect">
            <a:avLst/>
          </a:prstGeom>
        </p:spPr>
        <p:txBody>
          <a:bodyPr spcFirstLastPara="1" wrap="square" lIns="91425" tIns="91425" rIns="91425" bIns="91425" anchor="t" anchorCtr="0">
            <a:normAutofit/>
          </a:bodyPr>
          <a:lstStyle/>
          <a:p>
            <a:pPr marL="0" lvl="0" indent="0" algn="l" rtl="0">
              <a:spcBef>
                <a:spcPts val="1500"/>
              </a:spcBef>
              <a:spcAft>
                <a:spcPts val="0"/>
              </a:spcAft>
              <a:buNone/>
            </a:pPr>
            <a:r>
              <a:rPr lang="ru-RU" dirty="0">
                <a:solidFill>
                  <a:srgbClr val="0D0D0D"/>
                </a:solidFill>
                <a:highlight>
                  <a:srgbClr val="FFFFFF"/>
                </a:highlight>
              </a:rPr>
              <a:t>Скріншоти сторінки особистого профілю (</a:t>
            </a:r>
            <a:r>
              <a:rPr lang="ru-RU" dirty="0" err="1">
                <a:solidFill>
                  <a:srgbClr val="0D0D0D"/>
                </a:solidFill>
                <a:highlight>
                  <a:srgbClr val="FFFFFF"/>
                </a:highlight>
              </a:rPr>
              <a:t>інформація</a:t>
            </a:r>
            <a:r>
              <a:rPr lang="ru-RU" dirty="0">
                <a:solidFill>
                  <a:srgbClr val="0D0D0D"/>
                </a:solidFill>
                <a:highlight>
                  <a:srgbClr val="FFFFFF"/>
                </a:highlight>
              </a:rPr>
              <a:t>):</a:t>
            </a:r>
            <a:endParaRPr lang="ru-RU" dirty="0"/>
          </a:p>
        </p:txBody>
      </p:sp>
      <p:pic>
        <p:nvPicPr>
          <p:cNvPr id="129" name="Google Shape;129;p22">
            <a:extLst>
              <a:ext uri="{FF2B5EF4-FFF2-40B4-BE49-F238E27FC236}">
                <a16:creationId xmlns:a16="http://schemas.microsoft.com/office/drawing/2014/main" id="{D89C64A4-5108-2F0B-8EB8-129B3F68E6C5}"/>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6F886A57-5D0D-872D-071B-8B42BA706C2B}"/>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21</a:t>
            </a:fld>
            <a:endParaRPr lang="uk-UA"/>
          </a:p>
        </p:txBody>
      </p:sp>
      <p:pic>
        <p:nvPicPr>
          <p:cNvPr id="5" name="Рисунок 4">
            <a:extLst>
              <a:ext uri="{FF2B5EF4-FFF2-40B4-BE49-F238E27FC236}">
                <a16:creationId xmlns:a16="http://schemas.microsoft.com/office/drawing/2014/main" id="{1AC2D3B2-91D0-AD04-DE29-987F672A973F}"/>
              </a:ext>
            </a:extLst>
          </p:cNvPr>
          <p:cNvPicPr>
            <a:picLocks noChangeAspect="1"/>
          </p:cNvPicPr>
          <p:nvPr/>
        </p:nvPicPr>
        <p:blipFill>
          <a:blip r:embed="rId4"/>
          <a:stretch>
            <a:fillRect/>
          </a:stretch>
        </p:blipFill>
        <p:spPr>
          <a:xfrm>
            <a:off x="761135" y="1144281"/>
            <a:ext cx="7536180" cy="3308854"/>
          </a:xfrm>
          <a:prstGeom prst="rect">
            <a:avLst/>
          </a:prstGeom>
        </p:spPr>
      </p:pic>
    </p:spTree>
    <p:extLst>
      <p:ext uri="{BB962C8B-B14F-4D97-AF65-F5344CB8AC3E}">
        <p14:creationId xmlns:p14="http://schemas.microsoft.com/office/powerpoint/2010/main" val="39714554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B67DC599-0431-DFDA-703A-E6E3D2643B50}"/>
            </a:ext>
          </a:extLst>
        </p:cNvPr>
        <p:cNvGrpSpPr/>
        <p:nvPr/>
      </p:nvGrpSpPr>
      <p:grpSpPr>
        <a:xfrm>
          <a:off x="0" y="0"/>
          <a:ext cx="0" cy="0"/>
          <a:chOff x="0" y="0"/>
          <a:chExt cx="0" cy="0"/>
        </a:xfrm>
      </p:grpSpPr>
      <p:sp>
        <p:nvSpPr>
          <p:cNvPr id="127" name="Google Shape;127;p22">
            <a:extLst>
              <a:ext uri="{FF2B5EF4-FFF2-40B4-BE49-F238E27FC236}">
                <a16:creationId xmlns:a16="http://schemas.microsoft.com/office/drawing/2014/main" id="{CE4E7EDE-7DDD-1F9D-47E1-EE907CD5FCE4}"/>
              </a:ext>
            </a:extLst>
          </p:cNvPr>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Інтерфейс користувача </a:t>
            </a:r>
            <a:endParaRPr sz="3200"/>
          </a:p>
        </p:txBody>
      </p:sp>
      <p:sp>
        <p:nvSpPr>
          <p:cNvPr id="128" name="Google Shape;128;p22">
            <a:extLst>
              <a:ext uri="{FF2B5EF4-FFF2-40B4-BE49-F238E27FC236}">
                <a16:creationId xmlns:a16="http://schemas.microsoft.com/office/drawing/2014/main" id="{11E2C9FD-873E-7D46-18F3-8A91B7E12C25}"/>
              </a:ext>
            </a:extLst>
          </p:cNvPr>
          <p:cNvSpPr txBox="1">
            <a:spLocks noGrp="1"/>
          </p:cNvSpPr>
          <p:nvPr>
            <p:ph type="body" idx="1"/>
          </p:nvPr>
        </p:nvSpPr>
        <p:spPr>
          <a:xfrm>
            <a:off x="354474" y="466700"/>
            <a:ext cx="6846425" cy="771215"/>
          </a:xfrm>
          <a:prstGeom prst="rect">
            <a:avLst/>
          </a:prstGeom>
        </p:spPr>
        <p:txBody>
          <a:bodyPr spcFirstLastPara="1" wrap="square" lIns="91425" tIns="91425" rIns="91425" bIns="91425" anchor="t" anchorCtr="0">
            <a:normAutofit/>
          </a:bodyPr>
          <a:lstStyle/>
          <a:p>
            <a:pPr marL="0" lvl="0" indent="0" algn="l" rtl="0">
              <a:spcBef>
                <a:spcPts val="1500"/>
              </a:spcBef>
              <a:spcAft>
                <a:spcPts val="0"/>
              </a:spcAft>
              <a:buNone/>
            </a:pPr>
            <a:r>
              <a:rPr lang="ru-RU" dirty="0">
                <a:solidFill>
                  <a:srgbClr val="0D0D0D"/>
                </a:solidFill>
                <a:highlight>
                  <a:srgbClr val="FFFFFF"/>
                </a:highlight>
              </a:rPr>
              <a:t>Скріншоти сторінки особистого профілю (</a:t>
            </a:r>
            <a:r>
              <a:rPr lang="ru-RU" dirty="0" err="1">
                <a:solidFill>
                  <a:srgbClr val="0D0D0D"/>
                </a:solidFill>
                <a:highlight>
                  <a:srgbClr val="FFFFFF"/>
                </a:highlight>
              </a:rPr>
              <a:t>інвентар</a:t>
            </a:r>
            <a:r>
              <a:rPr lang="ru-RU" dirty="0">
                <a:solidFill>
                  <a:srgbClr val="0D0D0D"/>
                </a:solidFill>
                <a:highlight>
                  <a:srgbClr val="FFFFFF"/>
                </a:highlight>
              </a:rPr>
              <a:t>):</a:t>
            </a:r>
            <a:endParaRPr lang="ru-RU" dirty="0"/>
          </a:p>
        </p:txBody>
      </p:sp>
      <p:pic>
        <p:nvPicPr>
          <p:cNvPr id="129" name="Google Shape;129;p22">
            <a:extLst>
              <a:ext uri="{FF2B5EF4-FFF2-40B4-BE49-F238E27FC236}">
                <a16:creationId xmlns:a16="http://schemas.microsoft.com/office/drawing/2014/main" id="{A3142CAB-F32C-3362-6A27-AE0490B841FF}"/>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F1890B9C-A4CC-8CD2-03F4-8FF81A6499AA}"/>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22</a:t>
            </a:fld>
            <a:endParaRPr lang="uk-UA"/>
          </a:p>
        </p:txBody>
      </p:sp>
      <p:pic>
        <p:nvPicPr>
          <p:cNvPr id="4" name="Рисунок 3">
            <a:extLst>
              <a:ext uri="{FF2B5EF4-FFF2-40B4-BE49-F238E27FC236}">
                <a16:creationId xmlns:a16="http://schemas.microsoft.com/office/drawing/2014/main" id="{8C6B7554-8F90-4CF2-04AA-854AD1B0B4E7}"/>
              </a:ext>
            </a:extLst>
          </p:cNvPr>
          <p:cNvPicPr>
            <a:picLocks noChangeAspect="1"/>
          </p:cNvPicPr>
          <p:nvPr/>
        </p:nvPicPr>
        <p:blipFill>
          <a:blip r:embed="rId4"/>
          <a:stretch>
            <a:fillRect/>
          </a:stretch>
        </p:blipFill>
        <p:spPr>
          <a:xfrm>
            <a:off x="1216724" y="1088919"/>
            <a:ext cx="6642292" cy="3641221"/>
          </a:xfrm>
          <a:prstGeom prst="rect">
            <a:avLst/>
          </a:prstGeom>
        </p:spPr>
      </p:pic>
    </p:spTree>
    <p:extLst>
      <p:ext uri="{BB962C8B-B14F-4D97-AF65-F5344CB8AC3E}">
        <p14:creationId xmlns:p14="http://schemas.microsoft.com/office/powerpoint/2010/main" val="35892004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D794EEAB-FC1D-4E93-A4B0-FC9CC63AD099}"/>
            </a:ext>
          </a:extLst>
        </p:cNvPr>
        <p:cNvGrpSpPr/>
        <p:nvPr/>
      </p:nvGrpSpPr>
      <p:grpSpPr>
        <a:xfrm>
          <a:off x="0" y="0"/>
          <a:ext cx="0" cy="0"/>
          <a:chOff x="0" y="0"/>
          <a:chExt cx="0" cy="0"/>
        </a:xfrm>
      </p:grpSpPr>
      <p:sp>
        <p:nvSpPr>
          <p:cNvPr id="127" name="Google Shape;127;p22">
            <a:extLst>
              <a:ext uri="{FF2B5EF4-FFF2-40B4-BE49-F238E27FC236}">
                <a16:creationId xmlns:a16="http://schemas.microsoft.com/office/drawing/2014/main" id="{35A42B2F-3F11-D189-CFC9-2109F8118FE9}"/>
              </a:ext>
            </a:extLst>
          </p:cNvPr>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Інтерфейс користувача </a:t>
            </a:r>
            <a:endParaRPr sz="3200"/>
          </a:p>
        </p:txBody>
      </p:sp>
      <p:sp>
        <p:nvSpPr>
          <p:cNvPr id="128" name="Google Shape;128;p22">
            <a:extLst>
              <a:ext uri="{FF2B5EF4-FFF2-40B4-BE49-F238E27FC236}">
                <a16:creationId xmlns:a16="http://schemas.microsoft.com/office/drawing/2014/main" id="{D302E6B3-C6D5-A89E-6B4D-28153639E021}"/>
              </a:ext>
            </a:extLst>
          </p:cNvPr>
          <p:cNvSpPr txBox="1">
            <a:spLocks noGrp="1"/>
          </p:cNvSpPr>
          <p:nvPr>
            <p:ph type="body" idx="1"/>
          </p:nvPr>
        </p:nvSpPr>
        <p:spPr>
          <a:xfrm>
            <a:off x="354474" y="466700"/>
            <a:ext cx="6846425" cy="771215"/>
          </a:xfrm>
          <a:prstGeom prst="rect">
            <a:avLst/>
          </a:prstGeom>
        </p:spPr>
        <p:txBody>
          <a:bodyPr spcFirstLastPara="1" wrap="square" lIns="91425" tIns="91425" rIns="91425" bIns="91425" anchor="t" anchorCtr="0">
            <a:normAutofit/>
          </a:bodyPr>
          <a:lstStyle/>
          <a:p>
            <a:pPr marL="0" lvl="0" indent="0" algn="l" rtl="0">
              <a:spcBef>
                <a:spcPts val="1500"/>
              </a:spcBef>
              <a:spcAft>
                <a:spcPts val="0"/>
              </a:spcAft>
              <a:buNone/>
            </a:pPr>
            <a:r>
              <a:rPr lang="ru-RU" dirty="0">
                <a:solidFill>
                  <a:srgbClr val="0D0D0D"/>
                </a:solidFill>
                <a:highlight>
                  <a:srgbClr val="FFFFFF"/>
                </a:highlight>
              </a:rPr>
              <a:t>Скріншоти сторінки маркету:</a:t>
            </a:r>
            <a:endParaRPr lang="ru-RU" dirty="0"/>
          </a:p>
        </p:txBody>
      </p:sp>
      <p:pic>
        <p:nvPicPr>
          <p:cNvPr id="129" name="Google Shape;129;p22">
            <a:extLst>
              <a:ext uri="{FF2B5EF4-FFF2-40B4-BE49-F238E27FC236}">
                <a16:creationId xmlns:a16="http://schemas.microsoft.com/office/drawing/2014/main" id="{6432B019-5F5A-9258-E393-A5513AE46426}"/>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BD3006C2-084C-6DA8-A9C7-26C56D2A6B82}"/>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23</a:t>
            </a:fld>
            <a:endParaRPr lang="uk-UA"/>
          </a:p>
        </p:txBody>
      </p:sp>
      <p:pic>
        <p:nvPicPr>
          <p:cNvPr id="4" name="Рисунок 3">
            <a:extLst>
              <a:ext uri="{FF2B5EF4-FFF2-40B4-BE49-F238E27FC236}">
                <a16:creationId xmlns:a16="http://schemas.microsoft.com/office/drawing/2014/main" id="{04E962F8-86CA-28A7-8A11-8FD6808F63B6}"/>
              </a:ext>
            </a:extLst>
          </p:cNvPr>
          <p:cNvPicPr>
            <a:picLocks noChangeAspect="1"/>
          </p:cNvPicPr>
          <p:nvPr/>
        </p:nvPicPr>
        <p:blipFill>
          <a:blip r:embed="rId4"/>
          <a:stretch>
            <a:fillRect/>
          </a:stretch>
        </p:blipFill>
        <p:spPr>
          <a:xfrm>
            <a:off x="1001710" y="1141134"/>
            <a:ext cx="7055030" cy="3619103"/>
          </a:xfrm>
          <a:prstGeom prst="rect">
            <a:avLst/>
          </a:prstGeom>
        </p:spPr>
      </p:pic>
    </p:spTree>
    <p:extLst>
      <p:ext uri="{BB962C8B-B14F-4D97-AF65-F5344CB8AC3E}">
        <p14:creationId xmlns:p14="http://schemas.microsoft.com/office/powerpoint/2010/main" val="40313202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511332CC-FFA2-4C16-FD44-AD579DEA61DA}"/>
            </a:ext>
          </a:extLst>
        </p:cNvPr>
        <p:cNvGrpSpPr/>
        <p:nvPr/>
      </p:nvGrpSpPr>
      <p:grpSpPr>
        <a:xfrm>
          <a:off x="0" y="0"/>
          <a:ext cx="0" cy="0"/>
          <a:chOff x="0" y="0"/>
          <a:chExt cx="0" cy="0"/>
        </a:xfrm>
      </p:grpSpPr>
      <p:sp>
        <p:nvSpPr>
          <p:cNvPr id="127" name="Google Shape;127;p22">
            <a:extLst>
              <a:ext uri="{FF2B5EF4-FFF2-40B4-BE49-F238E27FC236}">
                <a16:creationId xmlns:a16="http://schemas.microsoft.com/office/drawing/2014/main" id="{38BD421C-5B9F-07E1-7765-23E3D1B8647D}"/>
              </a:ext>
            </a:extLst>
          </p:cNvPr>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Інтерфейс користувача </a:t>
            </a:r>
            <a:endParaRPr sz="3200"/>
          </a:p>
        </p:txBody>
      </p:sp>
      <p:sp>
        <p:nvSpPr>
          <p:cNvPr id="128" name="Google Shape;128;p22">
            <a:extLst>
              <a:ext uri="{FF2B5EF4-FFF2-40B4-BE49-F238E27FC236}">
                <a16:creationId xmlns:a16="http://schemas.microsoft.com/office/drawing/2014/main" id="{37E730EF-E19D-B964-1DFF-08E64DF76BF3}"/>
              </a:ext>
            </a:extLst>
          </p:cNvPr>
          <p:cNvSpPr txBox="1">
            <a:spLocks noGrp="1"/>
          </p:cNvSpPr>
          <p:nvPr>
            <p:ph type="body" idx="1"/>
          </p:nvPr>
        </p:nvSpPr>
        <p:spPr>
          <a:xfrm>
            <a:off x="354474" y="466700"/>
            <a:ext cx="6846425" cy="771215"/>
          </a:xfrm>
          <a:prstGeom prst="rect">
            <a:avLst/>
          </a:prstGeom>
        </p:spPr>
        <p:txBody>
          <a:bodyPr spcFirstLastPara="1" wrap="square" lIns="91425" tIns="91425" rIns="91425" bIns="91425" anchor="t" anchorCtr="0">
            <a:normAutofit/>
          </a:bodyPr>
          <a:lstStyle/>
          <a:p>
            <a:pPr marL="0" lvl="0" indent="0" algn="l" rtl="0">
              <a:spcBef>
                <a:spcPts val="1500"/>
              </a:spcBef>
              <a:spcAft>
                <a:spcPts val="0"/>
              </a:spcAft>
              <a:buNone/>
            </a:pPr>
            <a:r>
              <a:rPr lang="ru-RU" dirty="0">
                <a:solidFill>
                  <a:srgbClr val="0D0D0D"/>
                </a:solidFill>
                <a:highlight>
                  <a:srgbClr val="FFFFFF"/>
                </a:highlight>
              </a:rPr>
              <a:t>Скріншоти сторінки </a:t>
            </a:r>
            <a:r>
              <a:rPr lang="ru-RU" dirty="0" err="1">
                <a:solidFill>
                  <a:srgbClr val="0D0D0D"/>
                </a:solidFill>
                <a:highlight>
                  <a:srgbClr val="FFFFFF"/>
                </a:highlight>
              </a:rPr>
              <a:t>створення</a:t>
            </a:r>
            <a:r>
              <a:rPr lang="ru-RU" dirty="0">
                <a:solidFill>
                  <a:srgbClr val="0D0D0D"/>
                </a:solidFill>
                <a:highlight>
                  <a:srgbClr val="FFFFFF"/>
                </a:highlight>
              </a:rPr>
              <a:t> </a:t>
            </a:r>
            <a:r>
              <a:rPr lang="ru-RU" dirty="0" err="1">
                <a:solidFill>
                  <a:srgbClr val="0D0D0D"/>
                </a:solidFill>
                <a:highlight>
                  <a:srgbClr val="FFFFFF"/>
                </a:highlight>
              </a:rPr>
              <a:t>лобі</a:t>
            </a:r>
            <a:r>
              <a:rPr lang="ru-RU" dirty="0">
                <a:solidFill>
                  <a:srgbClr val="0D0D0D"/>
                </a:solidFill>
                <a:highlight>
                  <a:srgbClr val="FFFFFF"/>
                </a:highlight>
              </a:rPr>
              <a:t>:</a:t>
            </a:r>
            <a:endParaRPr lang="ru-RU" dirty="0"/>
          </a:p>
        </p:txBody>
      </p:sp>
      <p:pic>
        <p:nvPicPr>
          <p:cNvPr id="129" name="Google Shape;129;p22">
            <a:extLst>
              <a:ext uri="{FF2B5EF4-FFF2-40B4-BE49-F238E27FC236}">
                <a16:creationId xmlns:a16="http://schemas.microsoft.com/office/drawing/2014/main" id="{57339900-0420-2A46-1E76-D1F7720B9EC8}"/>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1B50548F-90FE-B40C-3F56-F1756E03CB60}"/>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24</a:t>
            </a:fld>
            <a:endParaRPr lang="uk-UA"/>
          </a:p>
        </p:txBody>
      </p:sp>
      <p:pic>
        <p:nvPicPr>
          <p:cNvPr id="4" name="Рисунок 3">
            <a:extLst>
              <a:ext uri="{FF2B5EF4-FFF2-40B4-BE49-F238E27FC236}">
                <a16:creationId xmlns:a16="http://schemas.microsoft.com/office/drawing/2014/main" id="{85CE018C-638B-1AF6-19D3-A00B5171DBB7}"/>
              </a:ext>
            </a:extLst>
          </p:cNvPr>
          <p:cNvPicPr>
            <a:picLocks noChangeAspect="1"/>
          </p:cNvPicPr>
          <p:nvPr/>
        </p:nvPicPr>
        <p:blipFill>
          <a:blip r:embed="rId4"/>
          <a:stretch>
            <a:fillRect/>
          </a:stretch>
        </p:blipFill>
        <p:spPr>
          <a:xfrm>
            <a:off x="867507" y="1074937"/>
            <a:ext cx="7408985" cy="3575438"/>
          </a:xfrm>
          <a:prstGeom prst="rect">
            <a:avLst/>
          </a:prstGeom>
        </p:spPr>
      </p:pic>
    </p:spTree>
    <p:extLst>
      <p:ext uri="{BB962C8B-B14F-4D97-AF65-F5344CB8AC3E}">
        <p14:creationId xmlns:p14="http://schemas.microsoft.com/office/powerpoint/2010/main" val="8171643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86EB7654-857B-D6C6-0B02-0B3FC0AD1950}"/>
            </a:ext>
          </a:extLst>
        </p:cNvPr>
        <p:cNvGrpSpPr/>
        <p:nvPr/>
      </p:nvGrpSpPr>
      <p:grpSpPr>
        <a:xfrm>
          <a:off x="0" y="0"/>
          <a:ext cx="0" cy="0"/>
          <a:chOff x="0" y="0"/>
          <a:chExt cx="0" cy="0"/>
        </a:xfrm>
      </p:grpSpPr>
      <p:sp>
        <p:nvSpPr>
          <p:cNvPr id="127" name="Google Shape;127;p22">
            <a:extLst>
              <a:ext uri="{FF2B5EF4-FFF2-40B4-BE49-F238E27FC236}">
                <a16:creationId xmlns:a16="http://schemas.microsoft.com/office/drawing/2014/main" id="{AF4A10E2-0446-3FAD-5001-EE594FEFFF51}"/>
              </a:ext>
            </a:extLst>
          </p:cNvPr>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Інтерфейс користувача </a:t>
            </a:r>
            <a:endParaRPr sz="3200"/>
          </a:p>
        </p:txBody>
      </p:sp>
      <p:sp>
        <p:nvSpPr>
          <p:cNvPr id="128" name="Google Shape;128;p22">
            <a:extLst>
              <a:ext uri="{FF2B5EF4-FFF2-40B4-BE49-F238E27FC236}">
                <a16:creationId xmlns:a16="http://schemas.microsoft.com/office/drawing/2014/main" id="{CAB75997-6B3C-0294-1CBF-247536195203}"/>
              </a:ext>
            </a:extLst>
          </p:cNvPr>
          <p:cNvSpPr txBox="1">
            <a:spLocks noGrp="1"/>
          </p:cNvSpPr>
          <p:nvPr>
            <p:ph type="body" idx="1"/>
          </p:nvPr>
        </p:nvSpPr>
        <p:spPr>
          <a:xfrm>
            <a:off x="354474" y="466700"/>
            <a:ext cx="6846425" cy="771215"/>
          </a:xfrm>
          <a:prstGeom prst="rect">
            <a:avLst/>
          </a:prstGeom>
        </p:spPr>
        <p:txBody>
          <a:bodyPr spcFirstLastPara="1" wrap="square" lIns="91425" tIns="91425" rIns="91425" bIns="91425" anchor="t" anchorCtr="0">
            <a:normAutofit/>
          </a:bodyPr>
          <a:lstStyle/>
          <a:p>
            <a:pPr marL="0" lvl="0" indent="0" algn="l" rtl="0">
              <a:spcBef>
                <a:spcPts val="1500"/>
              </a:spcBef>
              <a:spcAft>
                <a:spcPts val="0"/>
              </a:spcAft>
              <a:buNone/>
            </a:pPr>
            <a:r>
              <a:rPr lang="ru-RU" dirty="0">
                <a:solidFill>
                  <a:srgbClr val="0D0D0D"/>
                </a:solidFill>
                <a:highlight>
                  <a:srgbClr val="FFFFFF"/>
                </a:highlight>
              </a:rPr>
              <a:t>Скріншоти сторінки </a:t>
            </a:r>
            <a:r>
              <a:rPr lang="ru-RU" dirty="0" err="1">
                <a:solidFill>
                  <a:srgbClr val="0D0D0D"/>
                </a:solidFill>
                <a:highlight>
                  <a:srgbClr val="FFFFFF"/>
                </a:highlight>
              </a:rPr>
              <a:t>дошки</a:t>
            </a:r>
            <a:r>
              <a:rPr lang="ru-RU" dirty="0">
                <a:solidFill>
                  <a:srgbClr val="0D0D0D"/>
                </a:solidFill>
                <a:highlight>
                  <a:srgbClr val="FFFFFF"/>
                </a:highlight>
              </a:rPr>
              <a:t> для </a:t>
            </a:r>
            <a:r>
              <a:rPr lang="ru-RU" dirty="0" err="1">
                <a:solidFill>
                  <a:srgbClr val="0D0D0D"/>
                </a:solidFill>
                <a:highlight>
                  <a:srgbClr val="FFFFFF"/>
                </a:highlight>
              </a:rPr>
              <a:t>гри</a:t>
            </a:r>
            <a:r>
              <a:rPr lang="ru-RU" dirty="0">
                <a:solidFill>
                  <a:srgbClr val="0D0D0D"/>
                </a:solidFill>
                <a:highlight>
                  <a:srgbClr val="FFFFFF"/>
                </a:highlight>
              </a:rPr>
              <a:t>:</a:t>
            </a:r>
            <a:endParaRPr lang="ru-RU" dirty="0"/>
          </a:p>
        </p:txBody>
      </p:sp>
      <p:pic>
        <p:nvPicPr>
          <p:cNvPr id="129" name="Google Shape;129;p22">
            <a:extLst>
              <a:ext uri="{FF2B5EF4-FFF2-40B4-BE49-F238E27FC236}">
                <a16:creationId xmlns:a16="http://schemas.microsoft.com/office/drawing/2014/main" id="{75AC608D-2034-C8DE-638C-C065CAF76F0C}"/>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2B870808-7815-D630-C42E-55AAA940ED7B}"/>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25</a:t>
            </a:fld>
            <a:endParaRPr lang="uk-UA"/>
          </a:p>
        </p:txBody>
      </p:sp>
      <p:pic>
        <p:nvPicPr>
          <p:cNvPr id="4" name="Рисунок 3">
            <a:extLst>
              <a:ext uri="{FF2B5EF4-FFF2-40B4-BE49-F238E27FC236}">
                <a16:creationId xmlns:a16="http://schemas.microsoft.com/office/drawing/2014/main" id="{64C71E52-F97D-7993-9CDA-6D6CD8A880C1}"/>
              </a:ext>
            </a:extLst>
          </p:cNvPr>
          <p:cNvPicPr>
            <a:picLocks noChangeAspect="1"/>
          </p:cNvPicPr>
          <p:nvPr/>
        </p:nvPicPr>
        <p:blipFill>
          <a:blip r:embed="rId4"/>
          <a:stretch>
            <a:fillRect/>
          </a:stretch>
        </p:blipFill>
        <p:spPr>
          <a:xfrm>
            <a:off x="1015962" y="1111431"/>
            <a:ext cx="7112076" cy="3494918"/>
          </a:xfrm>
          <a:prstGeom prst="rect">
            <a:avLst/>
          </a:prstGeom>
        </p:spPr>
      </p:pic>
    </p:spTree>
    <p:extLst>
      <p:ext uri="{BB962C8B-B14F-4D97-AF65-F5344CB8AC3E}">
        <p14:creationId xmlns:p14="http://schemas.microsoft.com/office/powerpoint/2010/main" val="10431051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528529A5-598A-25C4-627B-D0B79275B872}"/>
            </a:ext>
          </a:extLst>
        </p:cNvPr>
        <p:cNvGrpSpPr/>
        <p:nvPr/>
      </p:nvGrpSpPr>
      <p:grpSpPr>
        <a:xfrm>
          <a:off x="0" y="0"/>
          <a:ext cx="0" cy="0"/>
          <a:chOff x="0" y="0"/>
          <a:chExt cx="0" cy="0"/>
        </a:xfrm>
      </p:grpSpPr>
      <p:sp>
        <p:nvSpPr>
          <p:cNvPr id="127" name="Google Shape;127;p22">
            <a:extLst>
              <a:ext uri="{FF2B5EF4-FFF2-40B4-BE49-F238E27FC236}">
                <a16:creationId xmlns:a16="http://schemas.microsoft.com/office/drawing/2014/main" id="{EDA292C6-2F00-06C8-E5E6-88EF53848F38}"/>
              </a:ext>
            </a:extLst>
          </p:cNvPr>
          <p:cNvSpPr txBox="1">
            <a:spLocks noGrp="1"/>
          </p:cNvSpPr>
          <p:nvPr>
            <p:ph type="title"/>
          </p:nvPr>
        </p:nvSpPr>
        <p:spPr>
          <a:xfrm>
            <a:off x="268925" y="-14362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Інтерфейс користувача </a:t>
            </a:r>
            <a:endParaRPr sz="3200"/>
          </a:p>
        </p:txBody>
      </p:sp>
      <p:sp>
        <p:nvSpPr>
          <p:cNvPr id="128" name="Google Shape;128;p22">
            <a:extLst>
              <a:ext uri="{FF2B5EF4-FFF2-40B4-BE49-F238E27FC236}">
                <a16:creationId xmlns:a16="http://schemas.microsoft.com/office/drawing/2014/main" id="{5E1A0ED8-8AD5-6E65-B67A-3F95265ABB92}"/>
              </a:ext>
            </a:extLst>
          </p:cNvPr>
          <p:cNvSpPr txBox="1">
            <a:spLocks noGrp="1"/>
          </p:cNvSpPr>
          <p:nvPr>
            <p:ph type="body" idx="1"/>
          </p:nvPr>
        </p:nvSpPr>
        <p:spPr>
          <a:xfrm>
            <a:off x="354474" y="466700"/>
            <a:ext cx="6846425" cy="771215"/>
          </a:xfrm>
          <a:prstGeom prst="rect">
            <a:avLst/>
          </a:prstGeom>
        </p:spPr>
        <p:txBody>
          <a:bodyPr spcFirstLastPara="1" wrap="square" lIns="91425" tIns="91425" rIns="91425" bIns="91425" anchor="t" anchorCtr="0">
            <a:normAutofit/>
          </a:bodyPr>
          <a:lstStyle/>
          <a:p>
            <a:pPr marL="0" lvl="0" indent="0" algn="l" rtl="0">
              <a:spcBef>
                <a:spcPts val="1500"/>
              </a:spcBef>
              <a:spcAft>
                <a:spcPts val="0"/>
              </a:spcAft>
              <a:buNone/>
            </a:pPr>
            <a:r>
              <a:rPr lang="ru-RU" dirty="0">
                <a:solidFill>
                  <a:srgbClr val="0D0D0D"/>
                </a:solidFill>
                <a:highlight>
                  <a:srgbClr val="FFFFFF"/>
                </a:highlight>
              </a:rPr>
              <a:t>Скріншоти сторінки для </a:t>
            </a:r>
            <a:r>
              <a:rPr lang="ru-RU" dirty="0" err="1">
                <a:solidFill>
                  <a:srgbClr val="0D0D0D"/>
                </a:solidFill>
                <a:highlight>
                  <a:srgbClr val="FFFFFF"/>
                </a:highlight>
              </a:rPr>
              <a:t>відкриття</a:t>
            </a:r>
            <a:r>
              <a:rPr lang="ru-RU" dirty="0">
                <a:solidFill>
                  <a:srgbClr val="0D0D0D"/>
                </a:solidFill>
                <a:highlight>
                  <a:srgbClr val="FFFFFF"/>
                </a:highlight>
              </a:rPr>
              <a:t> </a:t>
            </a:r>
            <a:r>
              <a:rPr lang="ru-RU" dirty="0" err="1">
                <a:solidFill>
                  <a:srgbClr val="0D0D0D"/>
                </a:solidFill>
                <a:highlight>
                  <a:srgbClr val="FFFFFF"/>
                </a:highlight>
              </a:rPr>
              <a:t>кейсів</a:t>
            </a:r>
            <a:r>
              <a:rPr lang="ru-RU" dirty="0">
                <a:solidFill>
                  <a:srgbClr val="0D0D0D"/>
                </a:solidFill>
                <a:highlight>
                  <a:srgbClr val="FFFFFF"/>
                </a:highlight>
              </a:rPr>
              <a:t>:</a:t>
            </a:r>
            <a:endParaRPr lang="ru-RU" dirty="0"/>
          </a:p>
        </p:txBody>
      </p:sp>
      <p:pic>
        <p:nvPicPr>
          <p:cNvPr id="129" name="Google Shape;129;p22">
            <a:extLst>
              <a:ext uri="{FF2B5EF4-FFF2-40B4-BE49-F238E27FC236}">
                <a16:creationId xmlns:a16="http://schemas.microsoft.com/office/drawing/2014/main" id="{7C6A8476-C701-D33B-A3EF-178625C4E719}"/>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973F1386-523F-7F0F-29A2-8AAACC12D015}"/>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26</a:t>
            </a:fld>
            <a:endParaRPr lang="uk-UA"/>
          </a:p>
        </p:txBody>
      </p:sp>
      <p:pic>
        <p:nvPicPr>
          <p:cNvPr id="4" name="Рисунок 3">
            <a:extLst>
              <a:ext uri="{FF2B5EF4-FFF2-40B4-BE49-F238E27FC236}">
                <a16:creationId xmlns:a16="http://schemas.microsoft.com/office/drawing/2014/main" id="{0A0DB203-16FE-0D9D-CFDD-B6B678E82952}"/>
              </a:ext>
            </a:extLst>
          </p:cNvPr>
          <p:cNvPicPr>
            <a:picLocks noChangeAspect="1"/>
          </p:cNvPicPr>
          <p:nvPr/>
        </p:nvPicPr>
        <p:blipFill>
          <a:blip r:embed="rId4"/>
          <a:stretch>
            <a:fillRect/>
          </a:stretch>
        </p:blipFill>
        <p:spPr>
          <a:xfrm>
            <a:off x="1106012" y="1183136"/>
            <a:ext cx="6846425" cy="3423213"/>
          </a:xfrm>
          <a:prstGeom prst="rect">
            <a:avLst/>
          </a:prstGeom>
        </p:spPr>
      </p:pic>
    </p:spTree>
    <p:extLst>
      <p:ext uri="{BB962C8B-B14F-4D97-AF65-F5344CB8AC3E}">
        <p14:creationId xmlns:p14="http://schemas.microsoft.com/office/powerpoint/2010/main" val="14229169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4"/>
          <p:cNvSpPr txBox="1">
            <a:spLocks noGrp="1"/>
          </p:cNvSpPr>
          <p:nvPr>
            <p:ph type="title"/>
          </p:nvPr>
        </p:nvSpPr>
        <p:spPr>
          <a:xfrm>
            <a:off x="311700" y="-186276"/>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Підсумки </a:t>
            </a:r>
            <a:endParaRPr sz="3200" dirty="0"/>
          </a:p>
        </p:txBody>
      </p:sp>
      <p:pic>
        <p:nvPicPr>
          <p:cNvPr id="143" name="Google Shape;143;p24"/>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2B5B94D8-63F6-7EAC-6461-2DB4B135596F}"/>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27</a:t>
            </a:fld>
            <a:endParaRPr lang="uk-UA"/>
          </a:p>
        </p:txBody>
      </p:sp>
      <p:sp>
        <p:nvSpPr>
          <p:cNvPr id="10" name="Google Shape;72;p14">
            <a:extLst>
              <a:ext uri="{FF2B5EF4-FFF2-40B4-BE49-F238E27FC236}">
                <a16:creationId xmlns:a16="http://schemas.microsoft.com/office/drawing/2014/main" id="{3F48E5A0-F9C0-2DF7-34A6-A1551DED075D}"/>
              </a:ext>
            </a:extLst>
          </p:cNvPr>
          <p:cNvSpPr txBox="1">
            <a:spLocks noGrp="1"/>
          </p:cNvSpPr>
          <p:nvPr>
            <p:ph type="body" idx="1"/>
          </p:nvPr>
        </p:nvSpPr>
        <p:spPr>
          <a:xfrm>
            <a:off x="311700" y="389250"/>
            <a:ext cx="8520600" cy="4217099"/>
          </a:xfrm>
          <a:prstGeom prst="rect">
            <a:avLst/>
          </a:prstGeom>
        </p:spPr>
        <p:txBody>
          <a:bodyPr spcFirstLastPara="1" wrap="square" lIns="91425" tIns="91425" rIns="91425" bIns="91425" anchor="t" anchorCtr="0">
            <a:normAutofit lnSpcReduction="10000"/>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Реалістичність отриманих результатів, можливість використання:</a:t>
            </a:r>
          </a:p>
          <a:p>
            <a:pPr marL="0" lvl="0" indent="0" algn="just">
              <a:spcBef>
                <a:spcPts val="1200"/>
              </a:spcBef>
              <a:buNone/>
            </a:pPr>
            <a:r>
              <a:rPr lang="uk-UA" sz="1600" dirty="0">
                <a:latin typeface="Open Sans" panose="020B0606030504020204" pitchFamily="34" charset="0"/>
                <a:ea typeface="Open Sans" panose="020B0606030504020204" pitchFamily="34" charset="0"/>
                <a:cs typeface="Open Sans" panose="020B0606030504020204" pitchFamily="34" charset="0"/>
              </a:rPr>
              <a:t>Отримані результати </a:t>
            </a:r>
            <a:r>
              <a:rPr lang="uk-UA" sz="1600" dirty="0" err="1">
                <a:latin typeface="Open Sans" panose="020B0606030504020204" pitchFamily="34" charset="0"/>
                <a:ea typeface="Open Sans" panose="020B0606030504020204" pitchFamily="34" charset="0"/>
                <a:cs typeface="Open Sans" panose="020B0606030504020204" pitchFamily="34" charset="0"/>
              </a:rPr>
              <a:t>фронтенд</a:t>
            </a:r>
            <a:r>
              <a:rPr lang="uk-UA" sz="1600" dirty="0">
                <a:latin typeface="Open Sans" panose="020B0606030504020204" pitchFamily="34" charset="0"/>
                <a:ea typeface="Open Sans" panose="020B0606030504020204" pitchFamily="34" charset="0"/>
                <a:cs typeface="Open Sans" panose="020B0606030504020204" pitchFamily="34" charset="0"/>
              </a:rPr>
              <a:t>-реалізації веб-застосунку  «</a:t>
            </a:r>
            <a:r>
              <a:rPr lang="en-US" sz="1600" dirty="0">
                <a:latin typeface="Open Sans" panose="020B0606030504020204" pitchFamily="34" charset="0"/>
                <a:ea typeface="Open Sans" panose="020B0606030504020204" pitchFamily="34" charset="0"/>
                <a:cs typeface="Open Sans" panose="020B0606030504020204" pitchFamily="34" charset="0"/>
              </a:rPr>
              <a:t>MonopolyUA </a:t>
            </a:r>
            <a:r>
              <a:rPr lang="uk-UA" sz="1600" dirty="0">
                <a:latin typeface="Open Sans" panose="020B0606030504020204" pitchFamily="34" charset="0"/>
                <a:ea typeface="Open Sans" panose="020B0606030504020204" pitchFamily="34" charset="0"/>
                <a:cs typeface="Open Sans" panose="020B0606030504020204" pitchFamily="34" charset="0"/>
              </a:rPr>
              <a:t>»є цілком реалістичними та корисними, оскільки реалізований інтерфейс відповідає сучасним вимогам до </a:t>
            </a:r>
            <a:r>
              <a:rPr lang="uk-UA" sz="1600" dirty="0" err="1">
                <a:latin typeface="Open Sans" panose="020B0606030504020204" pitchFamily="34" charset="0"/>
                <a:ea typeface="Open Sans" panose="020B0606030504020204" pitchFamily="34" charset="0"/>
                <a:cs typeface="Open Sans" panose="020B0606030504020204" pitchFamily="34" charset="0"/>
              </a:rPr>
              <a:t>вебзастосунків</a:t>
            </a:r>
            <a:r>
              <a:rPr lang="uk-UA" sz="1600" dirty="0">
                <a:latin typeface="Open Sans" panose="020B0606030504020204" pitchFamily="34" charset="0"/>
                <a:ea typeface="Open Sans" panose="020B0606030504020204" pitchFamily="34" charset="0"/>
                <a:cs typeface="Open Sans" panose="020B0606030504020204" pitchFamily="34" charset="0"/>
              </a:rPr>
              <a:t>: він адаптивний, швидкий, інтуїтивний для користувача і здатний відображати складну логіку у зручному вигляді. Інтерактивність форм, чітка структура навігації та продуманий </a:t>
            </a:r>
            <a:r>
              <a:rPr lang="en-US" sz="1600" dirty="0">
                <a:latin typeface="Open Sans" panose="020B0606030504020204" pitchFamily="34" charset="0"/>
                <a:ea typeface="Open Sans" panose="020B0606030504020204" pitchFamily="34" charset="0"/>
                <a:cs typeface="Open Sans" panose="020B0606030504020204" pitchFamily="34" charset="0"/>
              </a:rPr>
              <a:t>UX </a:t>
            </a:r>
            <a:r>
              <a:rPr lang="uk-UA" sz="1600" dirty="0">
                <a:latin typeface="Open Sans" panose="020B0606030504020204" pitchFamily="34" charset="0"/>
                <a:ea typeface="Open Sans" panose="020B0606030504020204" pitchFamily="34" charset="0"/>
                <a:cs typeface="Open Sans" panose="020B0606030504020204" pitchFamily="34" charset="0"/>
              </a:rPr>
              <a:t>забезпечують комфортне використання, навіть для новачків, що суттєво підвищує залученість гравців.</a:t>
            </a:r>
          </a:p>
          <a:p>
            <a:pPr marL="0" lvl="0" indent="0" algn="just">
              <a:spcBef>
                <a:spcPts val="1200"/>
              </a:spcBef>
              <a:buNone/>
            </a:pPr>
            <a:r>
              <a:rPr lang="ru-RU" sz="1600" dirty="0" err="1">
                <a:latin typeface="Open Sans" panose="020B0606030504020204" pitchFamily="34" charset="0"/>
                <a:ea typeface="Open Sans" panose="020B0606030504020204" pitchFamily="34" charset="0"/>
                <a:cs typeface="Open Sans" panose="020B0606030504020204" pitchFamily="34" charset="0"/>
              </a:rPr>
              <a:t>Інтерфейс</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можна</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безпосередньо</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використовувати</a:t>
            </a:r>
            <a:r>
              <a:rPr lang="ru-RU" sz="1600" dirty="0">
                <a:latin typeface="Open Sans" panose="020B0606030504020204" pitchFamily="34" charset="0"/>
                <a:ea typeface="Open Sans" panose="020B0606030504020204" pitchFamily="34" charset="0"/>
                <a:cs typeface="Open Sans" panose="020B0606030504020204" pitchFamily="34" charset="0"/>
              </a:rPr>
              <a:t> як основу для реального запуску </a:t>
            </a:r>
            <a:r>
              <a:rPr lang="ru-RU" sz="1600" dirty="0" err="1">
                <a:latin typeface="Open Sans" panose="020B0606030504020204" pitchFamily="34" charset="0"/>
                <a:ea typeface="Open Sans" panose="020B0606030504020204" pitchFamily="34" charset="0"/>
                <a:cs typeface="Open Sans" panose="020B0606030504020204" pitchFamily="34" charset="0"/>
              </a:rPr>
              <a:t>гри</a:t>
            </a:r>
            <a:r>
              <a:rPr lang="ru-RU" sz="1600" dirty="0">
                <a:latin typeface="Open Sans" panose="020B0606030504020204" pitchFamily="34" charset="0"/>
                <a:ea typeface="Open Sans" panose="020B0606030504020204" pitchFamily="34" charset="0"/>
                <a:cs typeface="Open Sans" panose="020B0606030504020204" pitchFamily="34" charset="0"/>
              </a:rPr>
              <a:t> у </a:t>
            </a:r>
            <a:r>
              <a:rPr lang="ru-RU" sz="1600" dirty="0" err="1">
                <a:latin typeface="Open Sans" panose="020B0606030504020204" pitchFamily="34" charset="0"/>
                <a:ea typeface="Open Sans" panose="020B0606030504020204" pitchFamily="34" charset="0"/>
                <a:cs typeface="Open Sans" panose="020B0606030504020204" pitchFamily="34" charset="0"/>
              </a:rPr>
              <a:t>браузері</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Компоненти</a:t>
            </a:r>
            <a:r>
              <a:rPr lang="ru-RU" sz="1600" dirty="0">
                <a:latin typeface="Open Sans" panose="020B0606030504020204" pitchFamily="34" charset="0"/>
                <a:ea typeface="Open Sans" panose="020B0606030504020204" pitchFamily="34" charset="0"/>
                <a:cs typeface="Open Sans" panose="020B0606030504020204" pitchFamily="34" charset="0"/>
              </a:rPr>
              <a:t> фронтенду легко </a:t>
            </a:r>
            <a:r>
              <a:rPr lang="ru-RU" sz="1600" dirty="0" err="1">
                <a:latin typeface="Open Sans" panose="020B0606030504020204" pitchFamily="34" charset="0"/>
                <a:ea typeface="Open Sans" panose="020B0606030504020204" pitchFamily="34" charset="0"/>
                <a:cs typeface="Open Sans" panose="020B0606030504020204" pitchFamily="34" charset="0"/>
              </a:rPr>
              <a:t>масштабуються</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більшість</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із</a:t>
            </a:r>
            <a:r>
              <a:rPr lang="ru-RU" sz="1600" dirty="0">
                <a:latin typeface="Open Sans" panose="020B0606030504020204" pitchFamily="34" charset="0"/>
                <a:ea typeface="Open Sans" panose="020B0606030504020204" pitchFamily="34" charset="0"/>
                <a:cs typeface="Open Sans" panose="020B0606030504020204" pitchFamily="34" charset="0"/>
              </a:rPr>
              <a:t> них повторно </a:t>
            </a:r>
            <a:r>
              <a:rPr lang="ru-RU" sz="1600" dirty="0" err="1">
                <a:latin typeface="Open Sans" panose="020B0606030504020204" pitchFamily="34" charset="0"/>
                <a:ea typeface="Open Sans" panose="020B0606030504020204" pitchFamily="34" charset="0"/>
                <a:cs typeface="Open Sans" panose="020B0606030504020204" pitchFamily="34" charset="0"/>
              </a:rPr>
              <a:t>використовуються</a:t>
            </a:r>
            <a:r>
              <a:rPr lang="ru-RU" sz="1600" dirty="0">
                <a:latin typeface="Open Sans" panose="020B0606030504020204" pitchFamily="34" charset="0"/>
                <a:ea typeface="Open Sans" panose="020B0606030504020204" pitchFamily="34" charset="0"/>
                <a:cs typeface="Open Sans" panose="020B0606030504020204" pitchFamily="34" charset="0"/>
              </a:rPr>
              <a:t> в </a:t>
            </a:r>
            <a:r>
              <a:rPr lang="ru-RU" sz="1600" dirty="0" err="1">
                <a:latin typeface="Open Sans" panose="020B0606030504020204" pitchFamily="34" charset="0"/>
                <a:ea typeface="Open Sans" panose="020B0606030504020204" pitchFamily="34" charset="0"/>
                <a:cs typeface="Open Sans" panose="020B0606030504020204" pitchFamily="34" charset="0"/>
              </a:rPr>
              <a:t>інших</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частинах</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застосунку</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Завдяки</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відокремленню</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логіки</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можливе</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швидке</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підключення</a:t>
            </a:r>
            <a:r>
              <a:rPr lang="ru-RU" sz="1600" dirty="0">
                <a:latin typeface="Open Sans" panose="020B0606030504020204" pitchFamily="34" charset="0"/>
                <a:ea typeface="Open Sans" panose="020B0606030504020204" pitchFamily="34" charset="0"/>
                <a:cs typeface="Open Sans" panose="020B0606030504020204" pitchFamily="34" charset="0"/>
              </a:rPr>
              <a:t> до продакшн-</a:t>
            </a:r>
            <a:r>
              <a:rPr lang="ru-RU" sz="1600" dirty="0" err="1">
                <a:latin typeface="Open Sans" panose="020B0606030504020204" pitchFamily="34" charset="0"/>
                <a:ea typeface="Open Sans" panose="020B0606030504020204" pitchFamily="34" charset="0"/>
                <a:cs typeface="Open Sans" panose="020B0606030504020204" pitchFamily="34" charset="0"/>
              </a:rPr>
              <a:t>середовища</a:t>
            </a:r>
            <a:r>
              <a:rPr lang="ru-RU" sz="1600" dirty="0">
                <a:latin typeface="Open Sans" panose="020B0606030504020204" pitchFamily="34" charset="0"/>
                <a:ea typeface="Open Sans" panose="020B0606030504020204" pitchFamily="34" charset="0"/>
                <a:cs typeface="Open Sans" panose="020B0606030504020204" pitchFamily="34" charset="0"/>
              </a:rPr>
              <a:t> з </a:t>
            </a:r>
            <a:r>
              <a:rPr lang="ru-RU" sz="1600" dirty="0" err="1">
                <a:latin typeface="Open Sans" panose="020B0606030504020204" pitchFamily="34" charset="0"/>
                <a:ea typeface="Open Sans" panose="020B0606030504020204" pitchFamily="34" charset="0"/>
                <a:cs typeface="Open Sans" panose="020B0606030504020204" pitchFamily="34" charset="0"/>
              </a:rPr>
              <a:t>мінімальними</a:t>
            </a:r>
            <a:r>
              <a:rPr lang="ru-RU" sz="1600" dirty="0">
                <a:latin typeface="Open Sans" panose="020B0606030504020204" pitchFamily="34" charset="0"/>
                <a:ea typeface="Open Sans" panose="020B0606030504020204" pitchFamily="34" charset="0"/>
                <a:cs typeface="Open Sans" panose="020B0606030504020204" pitchFamily="34" charset="0"/>
              </a:rPr>
              <a:t> </a:t>
            </a:r>
            <a:r>
              <a:rPr lang="ru-RU" sz="1600" dirty="0" err="1">
                <a:latin typeface="Open Sans" panose="020B0606030504020204" pitchFamily="34" charset="0"/>
                <a:ea typeface="Open Sans" panose="020B0606030504020204" pitchFamily="34" charset="0"/>
                <a:cs typeface="Open Sans" panose="020B0606030504020204" pitchFamily="34" charset="0"/>
              </a:rPr>
              <a:t>змінами</a:t>
            </a:r>
            <a:r>
              <a:rPr lang="ru-RU" sz="1600" dirty="0">
                <a:latin typeface="Open Sans" panose="020B0606030504020204" pitchFamily="34" charset="0"/>
                <a:ea typeface="Open Sans" panose="020B0606030504020204" pitchFamily="34" charset="0"/>
                <a:cs typeface="Open Sans" panose="020B0606030504020204" pitchFamily="34" charset="0"/>
              </a:rPr>
              <a:t>.</a:t>
            </a:r>
            <a:endParaRPr lang="uk-UA" sz="1600" dirty="0">
              <a:latin typeface="Open Sans" panose="020B0606030504020204" pitchFamily="34" charset="0"/>
              <a:ea typeface="Open Sans" panose="020B0606030504020204" pitchFamily="34" charset="0"/>
              <a:cs typeface="Open Sans" panose="020B0606030504020204" pitchFamily="3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B4C277EB-4701-477C-91C8-61DCD26F157F}"/>
            </a:ext>
          </a:extLst>
        </p:cNvPr>
        <p:cNvGrpSpPr/>
        <p:nvPr/>
      </p:nvGrpSpPr>
      <p:grpSpPr>
        <a:xfrm>
          <a:off x="0" y="0"/>
          <a:ext cx="0" cy="0"/>
          <a:chOff x="0" y="0"/>
          <a:chExt cx="0" cy="0"/>
        </a:xfrm>
      </p:grpSpPr>
      <p:sp>
        <p:nvSpPr>
          <p:cNvPr id="141" name="Google Shape;141;p24">
            <a:extLst>
              <a:ext uri="{FF2B5EF4-FFF2-40B4-BE49-F238E27FC236}">
                <a16:creationId xmlns:a16="http://schemas.microsoft.com/office/drawing/2014/main" id="{B9C42C14-8D8E-9DE5-ED71-1768987A838B}"/>
              </a:ext>
            </a:extLst>
          </p:cNvPr>
          <p:cNvSpPr txBox="1">
            <a:spLocks noGrp="1"/>
          </p:cNvSpPr>
          <p:nvPr>
            <p:ph type="title"/>
          </p:nvPr>
        </p:nvSpPr>
        <p:spPr>
          <a:xfrm>
            <a:off x="311700" y="-186276"/>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dirty="0"/>
              <a:t>Підсумки </a:t>
            </a:r>
            <a:endParaRPr sz="3200" dirty="0"/>
          </a:p>
        </p:txBody>
      </p:sp>
      <p:pic>
        <p:nvPicPr>
          <p:cNvPr id="143" name="Google Shape;143;p24">
            <a:extLst>
              <a:ext uri="{FF2B5EF4-FFF2-40B4-BE49-F238E27FC236}">
                <a16:creationId xmlns:a16="http://schemas.microsoft.com/office/drawing/2014/main" id="{DB4190AA-A9AA-6C5D-A4ED-7DEF14EEEF59}"/>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77EDEE15-1561-394F-A624-C0BF84B1B087}"/>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28</a:t>
            </a:fld>
            <a:endParaRPr lang="uk-UA"/>
          </a:p>
        </p:txBody>
      </p:sp>
      <p:sp>
        <p:nvSpPr>
          <p:cNvPr id="10" name="Google Shape;72;p14">
            <a:extLst>
              <a:ext uri="{FF2B5EF4-FFF2-40B4-BE49-F238E27FC236}">
                <a16:creationId xmlns:a16="http://schemas.microsoft.com/office/drawing/2014/main" id="{90BC463A-B0A5-ED9D-5929-4994B3412B8F}"/>
              </a:ext>
            </a:extLst>
          </p:cNvPr>
          <p:cNvSpPr txBox="1">
            <a:spLocks noGrp="1"/>
          </p:cNvSpPr>
          <p:nvPr>
            <p:ph type="body" idx="1"/>
          </p:nvPr>
        </p:nvSpPr>
        <p:spPr>
          <a:xfrm>
            <a:off x="311700" y="697027"/>
            <a:ext cx="8520600" cy="4217099"/>
          </a:xfrm>
          <a:prstGeom prst="rect">
            <a:avLst/>
          </a:prstGeom>
        </p:spPr>
        <p:txBody>
          <a:bodyPr spcFirstLastPara="1" wrap="square" lIns="91425" tIns="91425" rIns="91425" bIns="91425" anchor="t" anchorCtr="0">
            <a:normAutofit/>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Можливий розвиток програмного забезпечення:</a:t>
            </a:r>
          </a:p>
          <a:p>
            <a:pPr marL="0" lvl="0" indent="0" algn="just">
              <a:spcBef>
                <a:spcPts val="1200"/>
              </a:spcBef>
              <a:buNone/>
            </a:pPr>
            <a:r>
              <a:rPr lang="uk-UA" sz="1600" dirty="0">
                <a:latin typeface="Open Sans" panose="020B0606030504020204" pitchFamily="34" charset="0"/>
                <a:ea typeface="Open Sans" panose="020B0606030504020204" pitchFamily="34" charset="0"/>
                <a:cs typeface="Open Sans" panose="020B0606030504020204" pitchFamily="34" charset="0"/>
              </a:rPr>
              <a:t>Подальший розвиток програмного забезпечення може включати розширення функціональності інтерфейсу, додавання </a:t>
            </a:r>
            <a:r>
              <a:rPr lang="uk-UA" sz="1600" dirty="0" err="1">
                <a:latin typeface="Open Sans" panose="020B0606030504020204" pitchFamily="34" charset="0"/>
                <a:ea typeface="Open Sans" panose="020B0606030504020204" pitchFamily="34" charset="0"/>
                <a:cs typeface="Open Sans" panose="020B0606030504020204" pitchFamily="34" charset="0"/>
              </a:rPr>
              <a:t>кастомізації</a:t>
            </a:r>
            <a:r>
              <a:rPr lang="uk-UA" sz="1600" dirty="0">
                <a:latin typeface="Open Sans" panose="020B0606030504020204" pitchFamily="34" charset="0"/>
                <a:ea typeface="Open Sans" panose="020B0606030504020204" pitchFamily="34" charset="0"/>
                <a:cs typeface="Open Sans" panose="020B0606030504020204" pitchFamily="34" charset="0"/>
              </a:rPr>
              <a:t> елементів профілю, гнучкі налаштування гри, покращення адаптивності під мобільні пристрої, інтеграцію з </a:t>
            </a:r>
            <a:r>
              <a:rPr lang="en-US" sz="1600" dirty="0">
                <a:latin typeface="Open Sans" panose="020B0606030504020204" pitchFamily="34" charset="0"/>
                <a:ea typeface="Open Sans" panose="020B0606030504020204" pitchFamily="34" charset="0"/>
                <a:cs typeface="Open Sans" panose="020B0606030504020204" pitchFamily="34" charset="0"/>
              </a:rPr>
              <a:t>PWA </a:t>
            </a:r>
            <a:r>
              <a:rPr lang="uk-UA" sz="1600" dirty="0">
                <a:latin typeface="Open Sans" panose="020B0606030504020204" pitchFamily="34" charset="0"/>
                <a:ea typeface="Open Sans" panose="020B0606030504020204" pitchFamily="34" charset="0"/>
                <a:cs typeface="Open Sans" panose="020B0606030504020204" pitchFamily="34" charset="0"/>
              </a:rPr>
              <a:t>для </a:t>
            </a:r>
            <a:r>
              <a:rPr lang="uk-UA" sz="1600" dirty="0" err="1">
                <a:latin typeface="Open Sans" panose="020B0606030504020204" pitchFamily="34" charset="0"/>
                <a:ea typeface="Open Sans" panose="020B0606030504020204" pitchFamily="34" charset="0"/>
                <a:cs typeface="Open Sans" panose="020B0606030504020204" pitchFamily="34" charset="0"/>
              </a:rPr>
              <a:t>офлайн</a:t>
            </a:r>
            <a:r>
              <a:rPr lang="uk-UA" sz="1600" dirty="0">
                <a:latin typeface="Open Sans" panose="020B0606030504020204" pitchFamily="34" charset="0"/>
                <a:ea typeface="Open Sans" panose="020B0606030504020204" pitchFamily="34" charset="0"/>
                <a:cs typeface="Open Sans" panose="020B0606030504020204" pitchFamily="34" charset="0"/>
              </a:rPr>
              <a:t>-доступу або використання анімацій на основі </a:t>
            </a:r>
            <a:r>
              <a:rPr lang="en-US" sz="1600" dirty="0">
                <a:latin typeface="Open Sans" panose="020B0606030504020204" pitchFamily="34" charset="0"/>
                <a:ea typeface="Open Sans" panose="020B0606030504020204" pitchFamily="34" charset="0"/>
                <a:cs typeface="Open Sans" panose="020B0606030504020204" pitchFamily="34" charset="0"/>
              </a:rPr>
              <a:t>WebGL. </a:t>
            </a:r>
            <a:r>
              <a:rPr lang="uk-UA" sz="1600" dirty="0" err="1">
                <a:latin typeface="Open Sans" panose="020B0606030504020204" pitchFamily="34" charset="0"/>
                <a:ea typeface="Open Sans" panose="020B0606030504020204" pitchFamily="34" charset="0"/>
                <a:cs typeface="Open Sans" panose="020B0606030504020204" pitchFamily="34" charset="0"/>
              </a:rPr>
              <a:t>Фронтенд</a:t>
            </a:r>
            <a:r>
              <a:rPr lang="uk-UA" sz="1600" dirty="0">
                <a:latin typeface="Open Sans" panose="020B0606030504020204" pitchFamily="34" charset="0"/>
                <a:ea typeface="Open Sans" panose="020B0606030504020204" pitchFamily="34" charset="0"/>
                <a:cs typeface="Open Sans" panose="020B0606030504020204" pitchFamily="34" charset="0"/>
              </a:rPr>
              <a:t> побудований так, що дозволяє легко інтегрувати нові функції без потреби повного переписування.</a:t>
            </a:r>
          </a:p>
        </p:txBody>
      </p:sp>
    </p:spTree>
    <p:extLst>
      <p:ext uri="{BB962C8B-B14F-4D97-AF65-F5344CB8AC3E}">
        <p14:creationId xmlns:p14="http://schemas.microsoft.com/office/powerpoint/2010/main" val="8997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a:extLst>
            <a:ext uri="{FF2B5EF4-FFF2-40B4-BE49-F238E27FC236}">
              <a16:creationId xmlns:a16="http://schemas.microsoft.com/office/drawing/2014/main" id="{26B47D40-F2C3-36A5-FD1E-5D8578218833}"/>
            </a:ext>
          </a:extLst>
        </p:cNvPr>
        <p:cNvGrpSpPr/>
        <p:nvPr/>
      </p:nvGrpSpPr>
      <p:grpSpPr>
        <a:xfrm>
          <a:off x="0" y="0"/>
          <a:ext cx="0" cy="0"/>
          <a:chOff x="0" y="0"/>
          <a:chExt cx="0" cy="0"/>
        </a:xfrm>
      </p:grpSpPr>
      <p:sp>
        <p:nvSpPr>
          <p:cNvPr id="71" name="Google Shape;71;p14">
            <a:extLst>
              <a:ext uri="{FF2B5EF4-FFF2-40B4-BE49-F238E27FC236}">
                <a16:creationId xmlns:a16="http://schemas.microsoft.com/office/drawing/2014/main" id="{7204FC4E-8FCA-DC2B-A7C9-50A2A0CA7E70}"/>
              </a:ext>
            </a:extLst>
          </p:cNvPr>
          <p:cNvSpPr txBox="1">
            <a:spLocks noGrp="1"/>
          </p:cNvSpPr>
          <p:nvPr>
            <p:ph type="title"/>
          </p:nvPr>
        </p:nvSpPr>
        <p:spPr>
          <a:xfrm>
            <a:off x="311700" y="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Мета роботи</a:t>
            </a:r>
            <a:endParaRPr sz="3200"/>
          </a:p>
        </p:txBody>
      </p:sp>
      <p:sp>
        <p:nvSpPr>
          <p:cNvPr id="72" name="Google Shape;72;p14">
            <a:extLst>
              <a:ext uri="{FF2B5EF4-FFF2-40B4-BE49-F238E27FC236}">
                <a16:creationId xmlns:a16="http://schemas.microsoft.com/office/drawing/2014/main" id="{8C0DD63E-7D72-9EAF-F2E7-CCCFD7E31DE1}"/>
              </a:ext>
            </a:extLst>
          </p:cNvPr>
          <p:cNvSpPr txBox="1">
            <a:spLocks noGrp="1"/>
          </p:cNvSpPr>
          <p:nvPr>
            <p:ph type="body" idx="1"/>
          </p:nvPr>
        </p:nvSpPr>
        <p:spPr>
          <a:xfrm>
            <a:off x="311700" y="734646"/>
            <a:ext cx="8520600" cy="3844579"/>
          </a:xfrm>
          <a:prstGeom prst="rect">
            <a:avLst/>
          </a:prstGeom>
        </p:spPr>
        <p:txBody>
          <a:bodyPr spcFirstLastPara="1" wrap="square" lIns="91425" tIns="91425" rIns="91425" bIns="91425" anchor="t" anchorCtr="0">
            <a:normAutofit/>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Актуальність роботи:</a:t>
            </a:r>
            <a:endParaRPr lang="en-US" dirty="0">
              <a:latin typeface="Open Sans" panose="020B0606030504020204" pitchFamily="34" charset="0"/>
              <a:ea typeface="Open Sans" panose="020B0606030504020204" pitchFamily="34" charset="0"/>
              <a:cs typeface="Open Sans" panose="020B0606030504020204" pitchFamily="34" charset="0"/>
            </a:endParaRPr>
          </a:p>
          <a:p>
            <a:pPr marL="0" indent="0" algn="just">
              <a:spcBef>
                <a:spcPts val="1200"/>
              </a:spcBef>
              <a:buNone/>
            </a:pPr>
            <a:r>
              <a:rPr lang="uk-UA" sz="1500" dirty="0"/>
              <a:t>Настільна гра </a:t>
            </a:r>
            <a:r>
              <a:rPr lang="ru-RU" sz="1500" dirty="0"/>
              <a:t>“</a:t>
            </a:r>
            <a:r>
              <a:rPr lang="uk-UA" sz="1500" dirty="0"/>
              <a:t>Монополія</a:t>
            </a:r>
            <a:r>
              <a:rPr lang="ru-RU" sz="1500" dirty="0"/>
              <a:t>”</a:t>
            </a:r>
            <a:r>
              <a:rPr lang="uk-UA" sz="1500" dirty="0"/>
              <a:t> з’явилася ще у далекому 1935 році та всього через рік досягла великих успіхів та отримала популярність. Але навіть цього дня, через 90 років, нажаль ми можемо спостерігати дуже малу кількість веб інтерпретацій цієї чудової гри, а ті що існують, в основному мають велику низку проблем. Більшість таких рішень ігнорують сучасні принципи UX/UI, що робить їх нецікавими або незручними для нової аудиторії, яка звикла до інтуїтивного та інтерактивного дизайну, як у популярних веб-застосунках. Усе це створює незаповнену нішу у галузі веб-</a:t>
            </a:r>
            <a:r>
              <a:rPr lang="uk-UA" sz="1500" dirty="0" err="1"/>
              <a:t>адаптацій</a:t>
            </a:r>
            <a:r>
              <a:rPr lang="uk-UA" sz="1500" dirty="0"/>
              <a:t> настільних ігор. Саме тому актуальним є створення </a:t>
            </a:r>
            <a:r>
              <a:rPr lang="en-US" sz="1500" dirty="0"/>
              <a:t>frontend</a:t>
            </a:r>
            <a:r>
              <a:rPr lang="uk-UA" sz="1500" dirty="0"/>
              <a:t> інтерфейсу, який не просто відтворює класичну гру, але й адаптує її до цифрового середовища: зручна навігація, інтерактивні елементи, персоналізація, адаптивність до екранів і сучасний дизайн — усе це здатне вивести класичну «Монополію» на новий рівень.</a:t>
            </a:r>
            <a:endParaRPr lang="ru-RU" sz="1500" dirty="0"/>
          </a:p>
          <a:p>
            <a:pPr marL="0" indent="0" algn="just">
              <a:spcBef>
                <a:spcPts val="1200"/>
              </a:spcBef>
              <a:buNone/>
            </a:pPr>
            <a:endParaRPr lang="ru-RU" dirty="0"/>
          </a:p>
        </p:txBody>
      </p:sp>
      <p:pic>
        <p:nvPicPr>
          <p:cNvPr id="73" name="Google Shape;73;p14">
            <a:extLst>
              <a:ext uri="{FF2B5EF4-FFF2-40B4-BE49-F238E27FC236}">
                <a16:creationId xmlns:a16="http://schemas.microsoft.com/office/drawing/2014/main" id="{A2A4F368-9AC1-6D68-D05F-611A45C70741}"/>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988A1F3F-C0F6-B45C-75B5-4A9B16BB2A7A}"/>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3</a:t>
            </a:fld>
            <a:endParaRPr lang="uk-UA"/>
          </a:p>
        </p:txBody>
      </p:sp>
    </p:spTree>
    <p:extLst>
      <p:ext uri="{BB962C8B-B14F-4D97-AF65-F5344CB8AC3E}">
        <p14:creationId xmlns:p14="http://schemas.microsoft.com/office/powerpoint/2010/main" val="3011437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11700" y="-124863"/>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Аналіз проблеми (аналіз існуючих рішень) </a:t>
            </a:r>
            <a:endParaRPr sz="3200"/>
          </a:p>
        </p:txBody>
      </p:sp>
      <p:pic>
        <p:nvPicPr>
          <p:cNvPr id="80" name="Google Shape;80;p15"/>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6B62475D-5E0B-A5AC-3922-2970FC56A64D}"/>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4</a:t>
            </a:fld>
            <a:endParaRPr lang="uk-UA"/>
          </a:p>
        </p:txBody>
      </p:sp>
      <p:sp>
        <p:nvSpPr>
          <p:cNvPr id="5" name="Google Shape;72;p14">
            <a:extLst>
              <a:ext uri="{FF2B5EF4-FFF2-40B4-BE49-F238E27FC236}">
                <a16:creationId xmlns:a16="http://schemas.microsoft.com/office/drawing/2014/main" id="{654F0C7C-60A5-DDA5-34AA-89489BDE8436}"/>
              </a:ext>
            </a:extLst>
          </p:cNvPr>
          <p:cNvSpPr txBox="1">
            <a:spLocks noGrp="1"/>
          </p:cNvSpPr>
          <p:nvPr>
            <p:ph type="body" idx="1"/>
          </p:nvPr>
        </p:nvSpPr>
        <p:spPr>
          <a:xfrm>
            <a:off x="311700" y="565760"/>
            <a:ext cx="8520600" cy="1289539"/>
          </a:xfrm>
          <a:prstGeom prst="rect">
            <a:avLst/>
          </a:prstGeom>
        </p:spPr>
        <p:txBody>
          <a:bodyPr spcFirstLastPara="1" wrap="square" lIns="91425" tIns="91425" rIns="91425" bIns="91425" anchor="t" anchorCtr="0">
            <a:normAutofit lnSpcReduction="10000"/>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Перелік досліджуваних конкурентів:</a:t>
            </a:r>
          </a:p>
          <a:p>
            <a:pPr marL="0" lvl="0" indent="0" algn="just" rtl="0">
              <a:spcBef>
                <a:spcPts val="1200"/>
              </a:spcBef>
              <a:spcAft>
                <a:spcPts val="0"/>
              </a:spcAft>
              <a:buNone/>
            </a:pPr>
            <a:r>
              <a:rPr lang="uk-UA" sz="1600" dirty="0">
                <a:latin typeface="Open Sans" panose="020B0606030504020204" pitchFamily="34" charset="0"/>
                <a:ea typeface="Open Sans" panose="020B0606030504020204" pitchFamily="34" charset="0"/>
                <a:cs typeface="Open Sans" panose="020B0606030504020204" pitchFamily="34" charset="0"/>
              </a:rPr>
              <a:t>На ринку існує велика кількість конкурентів, але у всіх є достатньо недоліків та </a:t>
            </a:r>
            <a:r>
              <a:rPr lang="uk-UA" sz="1600" dirty="0" err="1">
                <a:latin typeface="Open Sans" panose="020B0606030504020204" pitchFamily="34" charset="0"/>
                <a:ea typeface="Open Sans" panose="020B0606030504020204" pitchFamily="34" charset="0"/>
                <a:cs typeface="Open Sans" panose="020B0606030504020204" pitchFamily="34" charset="0"/>
              </a:rPr>
              <a:t>обмеженостей</a:t>
            </a:r>
            <a:r>
              <a:rPr lang="uk-UA" sz="1600" dirty="0">
                <a:latin typeface="Open Sans" panose="020B0606030504020204" pitchFamily="34" charset="0"/>
                <a:ea typeface="Open Sans" panose="020B0606030504020204" pitchFamily="34" charset="0"/>
                <a:cs typeface="Open Sans" panose="020B0606030504020204" pitchFamily="34" charset="0"/>
              </a:rPr>
              <a:t> у питанні функціональних можливостей:</a:t>
            </a:r>
          </a:p>
        </p:txBody>
      </p:sp>
      <p:sp>
        <p:nvSpPr>
          <p:cNvPr id="6" name="TextBox 5">
            <a:extLst>
              <a:ext uri="{FF2B5EF4-FFF2-40B4-BE49-F238E27FC236}">
                <a16:creationId xmlns:a16="http://schemas.microsoft.com/office/drawing/2014/main" id="{4226BFB2-B6F0-8598-EA25-1878D97D63AA}"/>
              </a:ext>
            </a:extLst>
          </p:cNvPr>
          <p:cNvSpPr txBox="1"/>
          <p:nvPr/>
        </p:nvSpPr>
        <p:spPr>
          <a:xfrm>
            <a:off x="268925" y="2081598"/>
            <a:ext cx="3685660" cy="2254463"/>
          </a:xfrm>
          <a:prstGeom prst="rect">
            <a:avLst/>
          </a:prstGeom>
          <a:noFill/>
        </p:spPr>
        <p:txBody>
          <a:bodyPr wrap="square" rtlCol="0">
            <a:spAutoFit/>
          </a:bodyPr>
          <a:lstStyle/>
          <a:p>
            <a:pPr marL="171450" indent="-171450" algn="just">
              <a:spcBef>
                <a:spcPts val="1500"/>
              </a:spcBef>
              <a:spcAft>
                <a:spcPts val="1200"/>
              </a:spcAft>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Pogo Monopoly (Hasbro/Pogo Games)</a:t>
            </a:r>
            <a:r>
              <a:rPr lang="uk-UA" sz="1200" dirty="0">
                <a:latin typeface="Open Sans" panose="020B0606030504020204" pitchFamily="34" charset="0"/>
                <a:ea typeface="Open Sans" panose="020B0606030504020204" pitchFamily="34" charset="0"/>
                <a:cs typeface="Open Sans" panose="020B0606030504020204" pitchFamily="34" charset="0"/>
              </a:rPr>
              <a:t>: </a:t>
            </a:r>
            <a:r>
              <a:rPr lang="uk-UA" sz="1200" dirty="0" err="1">
                <a:latin typeface="Open Sans" panose="020B0606030504020204" pitchFamily="34" charset="0"/>
                <a:ea typeface="Open Sans" panose="020B0606030504020204" pitchFamily="34" charset="0"/>
                <a:cs typeface="Open Sans" panose="020B0606030504020204" pitchFamily="34" charset="0"/>
              </a:rPr>
              <a:t>вебверсія</a:t>
            </a:r>
            <a:r>
              <a:rPr lang="uk-UA" sz="1200" dirty="0">
                <a:latin typeface="Open Sans" panose="020B0606030504020204" pitchFamily="34" charset="0"/>
                <a:ea typeface="Open Sans" panose="020B0606030504020204" pitchFamily="34" charset="0"/>
                <a:cs typeface="Open Sans" panose="020B0606030504020204" pitchFamily="34" charset="0"/>
              </a:rPr>
              <a:t> класичної монополії з простим інтерфейсом, обмеженим функціоналом і застарілим дизайном.</a:t>
            </a:r>
          </a:p>
          <a:p>
            <a:pPr marL="171450" indent="-171450" algn="just">
              <a:spcBef>
                <a:spcPts val="1500"/>
              </a:spcBef>
              <a:spcAft>
                <a:spcPts val="1200"/>
              </a:spcAft>
              <a:buFont typeface="Arial" panose="020B0604020202020204" pitchFamily="34" charset="0"/>
              <a:buChar char="•"/>
            </a:pPr>
            <a:r>
              <a:rPr lang="en-US" sz="1200" dirty="0" err="1">
                <a:latin typeface="Open Sans" panose="020B0606030504020204" pitchFamily="34" charset="0"/>
                <a:ea typeface="Open Sans" panose="020B0606030504020204" pitchFamily="34" charset="0"/>
                <a:cs typeface="Open Sans" panose="020B0606030504020204" pitchFamily="34" charset="0"/>
              </a:rPr>
              <a:t>Rento</a:t>
            </a:r>
            <a:r>
              <a:rPr lang="en-US" sz="1200" dirty="0">
                <a:latin typeface="Open Sans" panose="020B0606030504020204" pitchFamily="34" charset="0"/>
                <a:ea typeface="Open Sans" panose="020B0606030504020204" pitchFamily="34" charset="0"/>
                <a:cs typeface="Open Sans" panose="020B0606030504020204" pitchFamily="34" charset="0"/>
              </a:rPr>
              <a:t> Fortune (RentoMonopoly.com): </a:t>
            </a:r>
            <a:r>
              <a:rPr lang="uk-UA" sz="1200" dirty="0">
                <a:latin typeface="Open Sans" panose="020B0606030504020204" pitchFamily="34" charset="0"/>
                <a:ea typeface="Open Sans" panose="020B0606030504020204" pitchFamily="34" charset="0"/>
                <a:cs typeface="Open Sans" panose="020B0606030504020204" pitchFamily="34" charset="0"/>
              </a:rPr>
              <a:t>Браузерна гра з базовою графікою, підтримує гру з друзями, але з незручним </a:t>
            </a:r>
            <a:r>
              <a:rPr lang="en-US" sz="1200" dirty="0">
                <a:latin typeface="Open Sans" panose="020B0606030504020204" pitchFamily="34" charset="0"/>
                <a:ea typeface="Open Sans" panose="020B0606030504020204" pitchFamily="34" charset="0"/>
                <a:cs typeface="Open Sans" panose="020B0606030504020204" pitchFamily="34" charset="0"/>
              </a:rPr>
              <a:t>UI </a:t>
            </a:r>
            <a:r>
              <a:rPr lang="uk-UA" sz="1200" dirty="0">
                <a:latin typeface="Open Sans" panose="020B0606030504020204" pitchFamily="34" charset="0"/>
                <a:ea typeface="Open Sans" panose="020B0606030504020204" pitchFamily="34" charset="0"/>
                <a:cs typeface="Open Sans" panose="020B0606030504020204" pitchFamily="34" charset="0"/>
              </a:rPr>
              <a:t>та мінімальною </a:t>
            </a:r>
            <a:r>
              <a:rPr lang="uk-UA" sz="1200" dirty="0" err="1">
                <a:latin typeface="Open Sans" panose="020B0606030504020204" pitchFamily="34" charset="0"/>
                <a:ea typeface="Open Sans" panose="020B0606030504020204" pitchFamily="34" charset="0"/>
                <a:cs typeface="Open Sans" panose="020B0606030504020204" pitchFamily="34" charset="0"/>
              </a:rPr>
              <a:t>кастомізацією</a:t>
            </a:r>
            <a:r>
              <a:rPr lang="uk-UA" sz="1200" dirty="0">
                <a:latin typeface="Open Sans" panose="020B0606030504020204" pitchFamily="34" charset="0"/>
                <a:ea typeface="Open Sans" panose="020B0606030504020204" pitchFamily="34" charset="0"/>
                <a:cs typeface="Open Sans" panose="020B0606030504020204" pitchFamily="34" charset="0"/>
              </a:rPr>
              <a:t>.</a:t>
            </a:r>
          </a:p>
          <a:p>
            <a:endParaRPr lang="ru-RU" sz="1200" dirty="0"/>
          </a:p>
        </p:txBody>
      </p:sp>
      <p:sp>
        <p:nvSpPr>
          <p:cNvPr id="7" name="TextBox 6">
            <a:extLst>
              <a:ext uri="{FF2B5EF4-FFF2-40B4-BE49-F238E27FC236}">
                <a16:creationId xmlns:a16="http://schemas.microsoft.com/office/drawing/2014/main" id="{66B92764-E0C8-5851-3824-53E5FA3D99A8}"/>
              </a:ext>
            </a:extLst>
          </p:cNvPr>
          <p:cNvSpPr txBox="1"/>
          <p:nvPr/>
        </p:nvSpPr>
        <p:spPr>
          <a:xfrm>
            <a:off x="4485325" y="2068673"/>
            <a:ext cx="4197567" cy="2816156"/>
          </a:xfrm>
          <a:prstGeom prst="rect">
            <a:avLst/>
          </a:prstGeom>
          <a:noFill/>
        </p:spPr>
        <p:txBody>
          <a:bodyPr wrap="square" rtlCol="0">
            <a:spAutoFit/>
          </a:bodyPr>
          <a:lstStyle/>
          <a:p>
            <a:pPr marL="171450" indent="-171450" algn="just">
              <a:spcBef>
                <a:spcPts val="1500"/>
              </a:spcBef>
              <a:spcAft>
                <a:spcPts val="1200"/>
              </a:spcAft>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Monopoly Online (</a:t>
            </a:r>
            <a:r>
              <a:rPr lang="en-US" sz="1200" dirty="0" err="1">
                <a:latin typeface="Open Sans" panose="020B0606030504020204" pitchFamily="34" charset="0"/>
                <a:ea typeface="Open Sans" panose="020B0606030504020204" pitchFamily="34" charset="0"/>
                <a:cs typeface="Open Sans" panose="020B0606030504020204" pitchFamily="34" charset="0"/>
              </a:rPr>
              <a:t>CrazyGames</a:t>
            </a:r>
            <a:r>
              <a:rPr lang="en-US"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Простий</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клієнт</a:t>
            </a:r>
            <a:r>
              <a:rPr lang="ru-RU" sz="1200" dirty="0">
                <a:latin typeface="Open Sans" panose="020B0606030504020204" pitchFamily="34" charset="0"/>
                <a:ea typeface="Open Sans" panose="020B0606030504020204" pitchFamily="34" charset="0"/>
                <a:cs typeface="Open Sans" panose="020B0606030504020204" pitchFamily="34" charset="0"/>
              </a:rPr>
              <a:t> без реєстрації, </a:t>
            </a:r>
            <a:r>
              <a:rPr lang="ru-RU" sz="1200" dirty="0" err="1">
                <a:latin typeface="Open Sans" panose="020B0606030504020204" pitchFamily="34" charset="0"/>
                <a:ea typeface="Open Sans" panose="020B0606030504020204" pitchFamily="34" charset="0"/>
                <a:cs typeface="Open Sans" panose="020B0606030504020204" pitchFamily="34" charset="0"/>
              </a:rPr>
              <a:t>але</a:t>
            </a:r>
            <a:r>
              <a:rPr lang="ru-RU" sz="1200" dirty="0">
                <a:latin typeface="Open Sans" panose="020B0606030504020204" pitchFamily="34" charset="0"/>
                <a:ea typeface="Open Sans" panose="020B0606030504020204" pitchFamily="34" charset="0"/>
                <a:cs typeface="Open Sans" panose="020B0606030504020204" pitchFamily="34" charset="0"/>
              </a:rPr>
              <a:t> не </a:t>
            </a:r>
            <a:r>
              <a:rPr lang="ru-RU" sz="1200" dirty="0" err="1">
                <a:latin typeface="Open Sans" panose="020B0606030504020204" pitchFamily="34" charset="0"/>
                <a:ea typeface="Open Sans" panose="020B0606030504020204" pitchFamily="34" charset="0"/>
                <a:cs typeface="Open Sans" panose="020B0606030504020204" pitchFamily="34" charset="0"/>
              </a:rPr>
              <a:t>підтримує</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профілі</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ринок</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або</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взаємодію</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користувачів</a:t>
            </a:r>
            <a:r>
              <a:rPr lang="ru-RU" sz="1200" dirty="0">
                <a:latin typeface="Open Sans" panose="020B0606030504020204" pitchFamily="34" charset="0"/>
                <a:ea typeface="Open Sans" panose="020B0606030504020204" pitchFamily="34" charset="0"/>
                <a:cs typeface="Open Sans" panose="020B0606030504020204" pitchFamily="34" charset="0"/>
              </a:rPr>
              <a:t>.</a:t>
            </a:r>
          </a:p>
          <a:p>
            <a:pPr marL="171450" indent="-171450" algn="just">
              <a:spcBef>
                <a:spcPts val="1500"/>
              </a:spcBef>
              <a:spcAft>
                <a:spcPts val="1200"/>
              </a:spcAft>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Tabletop Simulator (Steam): </a:t>
            </a:r>
            <a:r>
              <a:rPr lang="ru-RU" sz="1200" dirty="0" err="1">
                <a:latin typeface="Open Sans" panose="020B0606030504020204" pitchFamily="34" charset="0"/>
                <a:ea typeface="Open Sans" panose="020B0606030504020204" pitchFamily="34" charset="0"/>
                <a:cs typeface="Open Sans" panose="020B0606030504020204" pitchFamily="34" charset="0"/>
              </a:rPr>
              <a:t>Потужний</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емулятор</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настільних</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ігор</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із</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можливістю</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грати</a:t>
            </a:r>
            <a:r>
              <a:rPr lang="ru-RU" sz="1200" dirty="0">
                <a:latin typeface="Open Sans" panose="020B0606030504020204" pitchFamily="34" charset="0"/>
                <a:ea typeface="Open Sans" panose="020B0606030504020204" pitchFamily="34" charset="0"/>
                <a:cs typeface="Open Sans" panose="020B0606030504020204" pitchFamily="34" charset="0"/>
              </a:rPr>
              <a:t> в «</a:t>
            </a:r>
            <a:r>
              <a:rPr lang="ru-RU" sz="1200" dirty="0" err="1">
                <a:latin typeface="Open Sans" panose="020B0606030504020204" pitchFamily="34" charset="0"/>
                <a:ea typeface="Open Sans" panose="020B0606030504020204" pitchFamily="34" charset="0"/>
                <a:cs typeface="Open Sans" panose="020B0606030504020204" pitchFamily="34" charset="0"/>
              </a:rPr>
              <a:t>Монополію</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але</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вимагає</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встановлення</a:t>
            </a:r>
            <a:r>
              <a:rPr lang="ru-RU" sz="1200" dirty="0">
                <a:latin typeface="Open Sans" panose="020B0606030504020204" pitchFamily="34" charset="0"/>
                <a:ea typeface="Open Sans" panose="020B0606030504020204" pitchFamily="34" charset="0"/>
                <a:cs typeface="Open Sans" panose="020B0606030504020204" pitchFamily="34" charset="0"/>
              </a:rPr>
              <a:t> та </a:t>
            </a:r>
            <a:r>
              <a:rPr lang="ru-RU" sz="1200" dirty="0" err="1">
                <a:latin typeface="Open Sans" panose="020B0606030504020204" pitchFamily="34" charset="0"/>
                <a:ea typeface="Open Sans" panose="020B0606030504020204" pitchFamily="34" charset="0"/>
                <a:cs typeface="Open Sans" panose="020B0606030504020204" pitchFamily="34" charset="0"/>
              </a:rPr>
              <a:t>має</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складний</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інтерфейс</a:t>
            </a:r>
            <a:r>
              <a:rPr lang="ru-RU" sz="1200" dirty="0">
                <a:latin typeface="Open Sans" panose="020B0606030504020204" pitchFamily="34" charset="0"/>
                <a:ea typeface="Open Sans" panose="020B0606030504020204" pitchFamily="34" charset="0"/>
                <a:cs typeface="Open Sans" panose="020B0606030504020204" pitchFamily="34" charset="0"/>
              </a:rPr>
              <a:t>.</a:t>
            </a:r>
          </a:p>
          <a:p>
            <a:pPr marL="171450" indent="-171450" algn="just">
              <a:spcBef>
                <a:spcPts val="1500"/>
              </a:spcBef>
              <a:spcAft>
                <a:spcPts val="1200"/>
              </a:spcAft>
              <a:buFont typeface="Arial" panose="020B0604020202020204" pitchFamily="34" charset="0"/>
              <a:buChar char="•"/>
            </a:pPr>
            <a:r>
              <a:rPr lang="en-US" sz="1200" dirty="0" err="1">
                <a:latin typeface="Open Sans" panose="020B0606030504020204" pitchFamily="34" charset="0"/>
                <a:ea typeface="Open Sans" panose="020B0606030504020204" pitchFamily="34" charset="0"/>
                <a:cs typeface="Open Sans" panose="020B0606030504020204" pitchFamily="34" charset="0"/>
              </a:rPr>
              <a:t>Capitalista</a:t>
            </a:r>
            <a:r>
              <a:rPr lang="en-US" sz="1200" dirty="0">
                <a:latin typeface="Open Sans" panose="020B0606030504020204" pitchFamily="34" charset="0"/>
                <a:ea typeface="Open Sans" panose="020B0606030504020204" pitchFamily="34" charset="0"/>
                <a:cs typeface="Open Sans" panose="020B0606030504020204" pitchFamily="34" charset="0"/>
              </a:rPr>
              <a:t> (</a:t>
            </a:r>
            <a:r>
              <a:rPr lang="ru-RU" sz="1200" dirty="0">
                <a:latin typeface="Open Sans" panose="020B0606030504020204" pitchFamily="34" charset="0"/>
                <a:ea typeface="Open Sans" panose="020B0606030504020204" pitchFamily="34" charset="0"/>
                <a:cs typeface="Open Sans" panose="020B0606030504020204" pitchFamily="34" charset="0"/>
              </a:rPr>
              <a:t>альтернативна </a:t>
            </a:r>
            <a:r>
              <a:rPr lang="ru-RU" sz="1200" dirty="0" err="1">
                <a:latin typeface="Open Sans" panose="020B0606030504020204" pitchFamily="34" charset="0"/>
                <a:ea typeface="Open Sans" panose="020B0606030504020204" pitchFamily="34" charset="0"/>
                <a:cs typeface="Open Sans" panose="020B0606030504020204" pitchFamily="34" charset="0"/>
              </a:rPr>
              <a:t>версія</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гри</a:t>
            </a:r>
            <a:r>
              <a:rPr lang="ru-RU" sz="1200" dirty="0">
                <a:latin typeface="Open Sans" panose="020B0606030504020204" pitchFamily="34" charset="0"/>
                <a:ea typeface="Open Sans" panose="020B0606030504020204" pitchFamily="34" charset="0"/>
                <a:cs typeface="Open Sans" panose="020B0606030504020204" pitchFamily="34" charset="0"/>
              </a:rPr>
              <a:t> онлайн): </a:t>
            </a:r>
            <a:r>
              <a:rPr lang="ru-RU" sz="1200" dirty="0" err="1">
                <a:latin typeface="Open Sans" panose="020B0606030504020204" pitchFamily="34" charset="0"/>
                <a:ea typeface="Open Sans" panose="020B0606030504020204" pitchFamily="34" charset="0"/>
                <a:cs typeface="Open Sans" panose="020B0606030504020204" pitchFamily="34" charset="0"/>
              </a:rPr>
              <a:t>Має</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непогану</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графіку</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але</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обмежений</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функціонал</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відсутній</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повноцінний</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профіль</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ринок</a:t>
            </a:r>
            <a:r>
              <a:rPr lang="ru-RU" sz="1200" dirty="0">
                <a:latin typeface="Open Sans" panose="020B0606030504020204" pitchFamily="34" charset="0"/>
                <a:ea typeface="Open Sans" panose="020B0606030504020204" pitchFamily="34" charset="0"/>
                <a:cs typeface="Open Sans" panose="020B0606030504020204" pitchFamily="34" charset="0"/>
              </a:rPr>
              <a:t> та </a:t>
            </a:r>
            <a:r>
              <a:rPr lang="ru-RU" sz="1200" dirty="0" err="1">
                <a:latin typeface="Open Sans" panose="020B0606030504020204" pitchFamily="34" charset="0"/>
                <a:ea typeface="Open Sans" panose="020B0606030504020204" pitchFamily="34" charset="0"/>
                <a:cs typeface="Open Sans" panose="020B0606030504020204" pitchFamily="34" charset="0"/>
              </a:rPr>
              <a:t>геймфіксація</a:t>
            </a:r>
            <a:r>
              <a:rPr lang="ru-RU" sz="1200" dirty="0">
                <a:latin typeface="Open Sans" panose="020B0606030504020204" pitchFamily="34" charset="0"/>
                <a:ea typeface="Open Sans" panose="020B0606030504020204" pitchFamily="34" charset="0"/>
                <a:cs typeface="Open Sans" panose="020B0606030504020204" pitchFamily="34" charset="0"/>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a:extLst>
            <a:ext uri="{FF2B5EF4-FFF2-40B4-BE49-F238E27FC236}">
              <a16:creationId xmlns:a16="http://schemas.microsoft.com/office/drawing/2014/main" id="{3E6BB30B-9A41-EBFF-91D7-37422A515550}"/>
            </a:ext>
          </a:extLst>
        </p:cNvPr>
        <p:cNvGrpSpPr/>
        <p:nvPr/>
      </p:nvGrpSpPr>
      <p:grpSpPr>
        <a:xfrm>
          <a:off x="0" y="0"/>
          <a:ext cx="0" cy="0"/>
          <a:chOff x="0" y="0"/>
          <a:chExt cx="0" cy="0"/>
        </a:xfrm>
      </p:grpSpPr>
      <p:sp>
        <p:nvSpPr>
          <p:cNvPr id="78" name="Google Shape;78;p15">
            <a:extLst>
              <a:ext uri="{FF2B5EF4-FFF2-40B4-BE49-F238E27FC236}">
                <a16:creationId xmlns:a16="http://schemas.microsoft.com/office/drawing/2014/main" id="{AB29B0DE-A7CF-1C9C-56B2-D6AC745BC940}"/>
              </a:ext>
            </a:extLst>
          </p:cNvPr>
          <p:cNvSpPr txBox="1">
            <a:spLocks noGrp="1"/>
          </p:cNvSpPr>
          <p:nvPr>
            <p:ph type="title"/>
          </p:nvPr>
        </p:nvSpPr>
        <p:spPr>
          <a:xfrm>
            <a:off x="311700" y="-124863"/>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Аналіз проблеми (аналіз існуючих рішень) </a:t>
            </a:r>
            <a:endParaRPr sz="3200"/>
          </a:p>
        </p:txBody>
      </p:sp>
      <p:pic>
        <p:nvPicPr>
          <p:cNvPr id="80" name="Google Shape;80;p15">
            <a:extLst>
              <a:ext uri="{FF2B5EF4-FFF2-40B4-BE49-F238E27FC236}">
                <a16:creationId xmlns:a16="http://schemas.microsoft.com/office/drawing/2014/main" id="{B1DEC503-E85B-27B7-969A-9FE190E523C5}"/>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B311EB55-5A00-57F8-BBA4-A94A765DBD67}"/>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5</a:t>
            </a:fld>
            <a:endParaRPr lang="uk-UA"/>
          </a:p>
        </p:txBody>
      </p:sp>
      <p:sp>
        <p:nvSpPr>
          <p:cNvPr id="9" name="Google Shape;72;p14">
            <a:extLst>
              <a:ext uri="{FF2B5EF4-FFF2-40B4-BE49-F238E27FC236}">
                <a16:creationId xmlns:a16="http://schemas.microsoft.com/office/drawing/2014/main" id="{FDF99661-29E8-33F5-FDDB-57C2ECBE4613}"/>
              </a:ext>
            </a:extLst>
          </p:cNvPr>
          <p:cNvSpPr txBox="1">
            <a:spLocks noGrp="1"/>
          </p:cNvSpPr>
          <p:nvPr>
            <p:ph type="body" idx="1"/>
          </p:nvPr>
        </p:nvSpPr>
        <p:spPr>
          <a:xfrm>
            <a:off x="311700" y="734646"/>
            <a:ext cx="8520600" cy="695569"/>
          </a:xfrm>
          <a:prstGeom prst="rect">
            <a:avLst/>
          </a:prstGeom>
        </p:spPr>
        <p:txBody>
          <a:bodyPr spcFirstLastPara="1" wrap="square" lIns="91425" tIns="91425" rIns="91425" bIns="91425" anchor="t" anchorCtr="0">
            <a:normAutofit/>
          </a:bodyPr>
          <a:lstStyle/>
          <a:p>
            <a:pPr marL="342900" lvl="0" algn="just" rtl="0">
              <a:spcBef>
                <a:spcPts val="1200"/>
              </a:spcBef>
              <a:spcAft>
                <a:spcPts val="0"/>
              </a:spcAft>
              <a:buFont typeface="Arial" panose="020B0604020202020204" pitchFamily="34" charset="0"/>
              <a:buChar char="•"/>
            </a:pPr>
            <a:r>
              <a:rPr lang="uk-UA">
                <a:latin typeface="Open Sans" panose="020B0606030504020204" pitchFamily="34" charset="0"/>
                <a:ea typeface="Open Sans" panose="020B0606030504020204" pitchFamily="34" charset="0"/>
                <a:cs typeface="Open Sans" panose="020B0606030504020204" pitchFamily="34" charset="0"/>
              </a:rPr>
              <a:t>Зазначення прогалин у наявних аналогах програмного забезпечення:</a:t>
            </a:r>
          </a:p>
        </p:txBody>
      </p:sp>
      <p:sp>
        <p:nvSpPr>
          <p:cNvPr id="10" name="TextBox 9">
            <a:extLst>
              <a:ext uri="{FF2B5EF4-FFF2-40B4-BE49-F238E27FC236}">
                <a16:creationId xmlns:a16="http://schemas.microsoft.com/office/drawing/2014/main" id="{14C6F999-75CD-0183-D17E-8CD940E76F88}"/>
              </a:ext>
            </a:extLst>
          </p:cNvPr>
          <p:cNvSpPr txBox="1"/>
          <p:nvPr/>
        </p:nvSpPr>
        <p:spPr>
          <a:xfrm>
            <a:off x="311700" y="1767626"/>
            <a:ext cx="3877346" cy="2077492"/>
          </a:xfrm>
          <a:prstGeom prst="rect">
            <a:avLst/>
          </a:prstGeom>
          <a:noFill/>
        </p:spPr>
        <p:txBody>
          <a:bodyPr wrap="square" rtlCol="0">
            <a:spAutoFit/>
          </a:bodyPr>
          <a:lstStyle/>
          <a:p>
            <a:pPr marL="171450" lvl="0" indent="-171450" algn="just">
              <a:spcBef>
                <a:spcPts val="1500"/>
              </a:spcBef>
              <a:spcAft>
                <a:spcPts val="1200"/>
              </a:spcAft>
              <a:buFont typeface="Arial" panose="020B0604020202020204" pitchFamily="34" charset="0"/>
              <a:buChar char="•"/>
            </a:pPr>
            <a:r>
              <a:rPr lang="ru-RU" sz="1200" dirty="0" err="1">
                <a:latin typeface="Open Sans" panose="020B0606030504020204" pitchFamily="34" charset="0"/>
                <a:ea typeface="Open Sans" panose="020B0606030504020204" pitchFamily="34" charset="0"/>
                <a:cs typeface="Open Sans" panose="020B0606030504020204" pitchFamily="34" charset="0"/>
              </a:rPr>
              <a:t>Відсутність</a:t>
            </a:r>
            <a:r>
              <a:rPr lang="ru-RU" sz="1200" dirty="0">
                <a:latin typeface="Open Sans" panose="020B0606030504020204" pitchFamily="34" charset="0"/>
                <a:ea typeface="Open Sans" panose="020B0606030504020204" pitchFamily="34" charset="0"/>
                <a:cs typeface="Open Sans" panose="020B0606030504020204" pitchFamily="34" charset="0"/>
              </a:rPr>
              <a:t> особистого </a:t>
            </a:r>
            <a:r>
              <a:rPr lang="ru-RU" sz="1200" dirty="0" err="1">
                <a:latin typeface="Open Sans" panose="020B0606030504020204" pitchFamily="34" charset="0"/>
                <a:ea typeface="Open Sans" panose="020B0606030504020204" pitchFamily="34" charset="0"/>
                <a:cs typeface="Open Sans" panose="020B0606030504020204" pitchFamily="34" charset="0"/>
              </a:rPr>
              <a:t>кабінету</a:t>
            </a:r>
            <a:r>
              <a:rPr lang="ru-RU" sz="1200" dirty="0">
                <a:latin typeface="Open Sans" panose="020B0606030504020204" pitchFamily="34" charset="0"/>
                <a:ea typeface="Open Sans" panose="020B0606030504020204" pitchFamily="34" charset="0"/>
                <a:cs typeface="Open Sans" panose="020B0606030504020204" pitchFamily="34" charset="0"/>
              </a:rPr>
              <a:t> з </a:t>
            </a:r>
            <a:r>
              <a:rPr lang="ru-RU" sz="1200" dirty="0" err="1">
                <a:latin typeface="Open Sans" panose="020B0606030504020204" pitchFamily="34" charset="0"/>
                <a:ea typeface="Open Sans" panose="020B0606030504020204" pitchFamily="34" charset="0"/>
                <a:cs typeface="Open Sans" panose="020B0606030504020204" pitchFamily="34" charset="0"/>
              </a:rPr>
              <a:t>глибокою</a:t>
            </a:r>
            <a:r>
              <a:rPr lang="ru-RU" sz="1200" dirty="0">
                <a:latin typeface="Open Sans" panose="020B0606030504020204" pitchFamily="34" charset="0"/>
                <a:ea typeface="Open Sans" panose="020B0606030504020204" pitchFamily="34" charset="0"/>
                <a:cs typeface="Open Sans" panose="020B0606030504020204" pitchFamily="34" charset="0"/>
              </a:rPr>
              <a:t> статистикою</a:t>
            </a:r>
            <a:r>
              <a:rPr lang="uk-UA" sz="1200" dirty="0">
                <a:latin typeface="Open Sans" panose="020B0606030504020204" pitchFamily="34" charset="0"/>
                <a:ea typeface="Open Sans" panose="020B0606030504020204" pitchFamily="34" charset="0"/>
                <a:cs typeface="Open Sans" panose="020B0606030504020204" pitchFamily="34" charset="0"/>
              </a:rPr>
              <a:t>:</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більшість</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ігор</a:t>
            </a:r>
            <a:r>
              <a:rPr lang="ru-RU" sz="1200" dirty="0">
                <a:latin typeface="Open Sans" panose="020B0606030504020204" pitchFamily="34" charset="0"/>
                <a:ea typeface="Open Sans" panose="020B0606030504020204" pitchFamily="34" charset="0"/>
                <a:cs typeface="Open Sans" panose="020B0606030504020204" pitchFamily="34" charset="0"/>
              </a:rPr>
              <a:t> не </a:t>
            </a:r>
            <a:r>
              <a:rPr lang="ru-RU" sz="1200" dirty="0" err="1">
                <a:latin typeface="Open Sans" panose="020B0606030504020204" pitchFamily="34" charset="0"/>
                <a:ea typeface="Open Sans" panose="020B0606030504020204" pitchFamily="34" charset="0"/>
                <a:cs typeface="Open Sans" panose="020B0606030504020204" pitchFamily="34" charset="0"/>
              </a:rPr>
              <a:t>зберігають</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історію</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або</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показники</a:t>
            </a:r>
            <a:r>
              <a:rPr lang="ru-RU" sz="1200" dirty="0">
                <a:latin typeface="Open Sans" panose="020B0606030504020204" pitchFamily="34" charset="0"/>
                <a:ea typeface="Open Sans" panose="020B0606030504020204" pitchFamily="34" charset="0"/>
                <a:cs typeface="Open Sans" panose="020B0606030504020204" pitchFamily="34" charset="0"/>
              </a:rPr>
              <a:t> </a:t>
            </a:r>
            <a:r>
              <a:rPr lang="ru-RU" sz="1200" dirty="0" err="1">
                <a:latin typeface="Open Sans" panose="020B0606030504020204" pitchFamily="34" charset="0"/>
                <a:ea typeface="Open Sans" panose="020B0606030504020204" pitchFamily="34" charset="0"/>
                <a:cs typeface="Open Sans" panose="020B0606030504020204" pitchFamily="34" charset="0"/>
              </a:rPr>
              <a:t>гравця</a:t>
            </a:r>
            <a:r>
              <a:rPr lang="ru-RU" sz="1200" dirty="0">
                <a:latin typeface="Open Sans" panose="020B0606030504020204" pitchFamily="34" charset="0"/>
                <a:ea typeface="Open Sans" panose="020B0606030504020204" pitchFamily="34" charset="0"/>
                <a:cs typeface="Open Sans" panose="020B0606030504020204" pitchFamily="34" charset="0"/>
              </a:rPr>
              <a:t>.</a:t>
            </a:r>
          </a:p>
          <a:p>
            <a:pPr marL="171450" lvl="0" indent="-171450" algn="just">
              <a:spcBef>
                <a:spcPts val="1500"/>
              </a:spcBef>
              <a:spcAft>
                <a:spcPts val="1200"/>
              </a:spcAft>
              <a:buFont typeface="Arial" panose="020B0604020202020204" pitchFamily="34" charset="0"/>
              <a:buChar char="•"/>
            </a:pPr>
            <a:r>
              <a:rPr lang="uk-UA" sz="1200" dirty="0">
                <a:latin typeface="Open Sans" panose="020B0606030504020204" pitchFamily="34" charset="0"/>
                <a:ea typeface="Open Sans" panose="020B0606030504020204" pitchFamily="34" charset="0"/>
                <a:cs typeface="Open Sans" panose="020B0606030504020204" pitchFamily="34" charset="0"/>
              </a:rPr>
              <a:t>Низька якість </a:t>
            </a:r>
            <a:r>
              <a:rPr lang="en-US" sz="1200" dirty="0">
                <a:latin typeface="Open Sans" panose="020B0606030504020204" pitchFamily="34" charset="0"/>
                <a:ea typeface="Open Sans" panose="020B0606030504020204" pitchFamily="34" charset="0"/>
                <a:cs typeface="Open Sans" panose="020B0606030504020204" pitchFamily="34" charset="0"/>
              </a:rPr>
              <a:t>UI/UX</a:t>
            </a:r>
            <a:r>
              <a:rPr lang="uk-UA" sz="1200" dirty="0">
                <a:latin typeface="Open Sans" panose="020B0606030504020204" pitchFamily="34" charset="0"/>
                <a:ea typeface="Open Sans" panose="020B0606030504020204" pitchFamily="34" charset="0"/>
                <a:cs typeface="Open Sans" panose="020B0606030504020204" pitchFamily="34" charset="0"/>
              </a:rPr>
              <a:t>:</a:t>
            </a:r>
            <a:r>
              <a:rPr lang="en-US" sz="1200" dirty="0">
                <a:latin typeface="Open Sans" panose="020B0606030504020204" pitchFamily="34" charset="0"/>
                <a:ea typeface="Open Sans" panose="020B0606030504020204" pitchFamily="34" charset="0"/>
                <a:cs typeface="Open Sans" panose="020B0606030504020204" pitchFamily="34" charset="0"/>
              </a:rPr>
              <a:t> </a:t>
            </a:r>
            <a:r>
              <a:rPr lang="uk-UA" sz="1200" dirty="0">
                <a:latin typeface="Open Sans" panose="020B0606030504020204" pitchFamily="34" charset="0"/>
                <a:ea typeface="Open Sans" panose="020B0606030504020204" pitchFamily="34" charset="0"/>
                <a:cs typeface="Open Sans" panose="020B0606030504020204" pitchFamily="34" charset="0"/>
              </a:rPr>
              <a:t>дизайн часто незручний, неадаптивний, із застарілим виглядом.</a:t>
            </a:r>
          </a:p>
          <a:p>
            <a:pPr marL="171450" lvl="0" indent="-171450" algn="just">
              <a:spcBef>
                <a:spcPts val="1500"/>
              </a:spcBef>
              <a:spcAft>
                <a:spcPts val="1200"/>
              </a:spcAft>
              <a:buFont typeface="Arial" panose="020B0604020202020204" pitchFamily="34" charset="0"/>
              <a:buChar char="•"/>
            </a:pPr>
            <a:r>
              <a:rPr lang="uk-UA" sz="1200" dirty="0">
                <a:latin typeface="Open Sans" panose="020B0606030504020204" pitchFamily="34" charset="0"/>
                <a:ea typeface="Open Sans" panose="020B0606030504020204" pitchFamily="34" charset="0"/>
                <a:cs typeface="Open Sans" panose="020B0606030504020204" pitchFamily="34" charset="0"/>
              </a:rPr>
              <a:t>Відсутність </a:t>
            </a:r>
            <a:r>
              <a:rPr lang="uk-UA" sz="1200" dirty="0" err="1">
                <a:latin typeface="Open Sans" panose="020B0606030504020204" pitchFamily="34" charset="0"/>
                <a:ea typeface="Open Sans" panose="020B0606030504020204" pitchFamily="34" charset="0"/>
                <a:cs typeface="Open Sans" panose="020B0606030504020204" pitchFamily="34" charset="0"/>
              </a:rPr>
              <a:t>кастомізації</a:t>
            </a:r>
            <a:r>
              <a:rPr lang="uk-UA" sz="1200" dirty="0">
                <a:latin typeface="Open Sans" panose="020B0606030504020204" pitchFamily="34" charset="0"/>
                <a:ea typeface="Open Sans" panose="020B0606030504020204" pitchFamily="34" charset="0"/>
                <a:cs typeface="Open Sans" panose="020B0606030504020204" pitchFamily="34" charset="0"/>
              </a:rPr>
              <a:t> профілю та ігрового вигляду (</a:t>
            </a:r>
            <a:r>
              <a:rPr lang="uk-UA" sz="1200" dirty="0" err="1">
                <a:latin typeface="Open Sans" panose="020B0606030504020204" pitchFamily="34" charset="0"/>
                <a:ea typeface="Open Sans" panose="020B0606030504020204" pitchFamily="34" charset="0"/>
                <a:cs typeface="Open Sans" panose="020B0606030504020204" pitchFamily="34" charset="0"/>
              </a:rPr>
              <a:t>скіни</a:t>
            </a:r>
            <a:r>
              <a:rPr lang="uk-UA" sz="1200" dirty="0">
                <a:latin typeface="Open Sans" panose="020B0606030504020204" pitchFamily="34" charset="0"/>
                <a:ea typeface="Open Sans" panose="020B0606030504020204" pitchFamily="34" charset="0"/>
                <a:cs typeface="Open Sans" panose="020B0606030504020204" pitchFamily="34" charset="0"/>
              </a:rPr>
              <a:t>, налаштування дошки, </a:t>
            </a:r>
            <a:r>
              <a:rPr lang="uk-UA" sz="1200" dirty="0" err="1">
                <a:latin typeface="Open Sans" panose="020B0606030504020204" pitchFamily="34" charset="0"/>
                <a:ea typeface="Open Sans" panose="020B0606030504020204" pitchFamily="34" charset="0"/>
                <a:cs typeface="Open Sans" panose="020B0606030504020204" pitchFamily="34" charset="0"/>
              </a:rPr>
              <a:t>аватари</a:t>
            </a:r>
            <a:r>
              <a:rPr lang="uk-UA" sz="1200" dirty="0">
                <a:latin typeface="Open Sans" panose="020B0606030504020204" pitchFamily="34" charset="0"/>
                <a:ea typeface="Open Sans" panose="020B0606030504020204" pitchFamily="34" charset="0"/>
                <a:cs typeface="Open Sans" panose="020B0606030504020204" pitchFamily="34" charset="0"/>
              </a:rPr>
              <a:t>).</a:t>
            </a:r>
          </a:p>
        </p:txBody>
      </p:sp>
      <p:sp>
        <p:nvSpPr>
          <p:cNvPr id="11" name="TextBox 10">
            <a:extLst>
              <a:ext uri="{FF2B5EF4-FFF2-40B4-BE49-F238E27FC236}">
                <a16:creationId xmlns:a16="http://schemas.microsoft.com/office/drawing/2014/main" id="{000510DA-3471-EF55-34DC-E639D9C29E5E}"/>
              </a:ext>
            </a:extLst>
          </p:cNvPr>
          <p:cNvSpPr txBox="1"/>
          <p:nvPr/>
        </p:nvSpPr>
        <p:spPr>
          <a:xfrm>
            <a:off x="4661171" y="1767626"/>
            <a:ext cx="3929499" cy="2262158"/>
          </a:xfrm>
          <a:prstGeom prst="rect">
            <a:avLst/>
          </a:prstGeom>
          <a:noFill/>
        </p:spPr>
        <p:txBody>
          <a:bodyPr wrap="square" rtlCol="0">
            <a:spAutoFit/>
          </a:bodyPr>
          <a:lstStyle/>
          <a:p>
            <a:pPr marL="171450" lvl="0" indent="-171450" algn="just">
              <a:spcBef>
                <a:spcPts val="1500"/>
              </a:spcBef>
              <a:spcAft>
                <a:spcPts val="1200"/>
              </a:spcAft>
              <a:buFont typeface="Arial" panose="020B0604020202020204" pitchFamily="34" charset="0"/>
              <a:buChar char="•"/>
            </a:pPr>
            <a:r>
              <a:rPr lang="uk-UA" sz="1200">
                <a:latin typeface="Open Sans" panose="020B0606030504020204" pitchFamily="34" charset="0"/>
                <a:ea typeface="Open Sans" panose="020B0606030504020204" pitchFamily="34" charset="0"/>
                <a:cs typeface="Open Sans" panose="020B0606030504020204" pitchFamily="34" charset="0"/>
              </a:rPr>
              <a:t>Обмежені можливості взаємодії між гравцями: майже немає системи друзів, чату або спільнот.</a:t>
            </a:r>
          </a:p>
          <a:p>
            <a:pPr marL="171450" lvl="0" indent="-171450" algn="just">
              <a:spcBef>
                <a:spcPts val="1500"/>
              </a:spcBef>
              <a:spcAft>
                <a:spcPts val="1200"/>
              </a:spcAft>
              <a:buFont typeface="Arial" panose="020B0604020202020204" pitchFamily="34" charset="0"/>
              <a:buChar char="•"/>
            </a:pPr>
            <a:r>
              <a:rPr lang="ru-RU" sz="1200">
                <a:latin typeface="Open Sans" panose="020B0606030504020204" pitchFamily="34" charset="0"/>
                <a:ea typeface="Open Sans" panose="020B0606030504020204" pitchFamily="34" charset="0"/>
                <a:cs typeface="Open Sans" panose="020B0606030504020204" pitchFamily="34" charset="0"/>
              </a:rPr>
              <a:t>Немає внутрішнього маркету або обміну предметами: елементи гейміфікації практично не використовуються.</a:t>
            </a:r>
          </a:p>
          <a:p>
            <a:pPr marL="171450" lvl="0" indent="-171450" algn="just">
              <a:spcBef>
                <a:spcPts val="1500"/>
              </a:spcBef>
              <a:spcAft>
                <a:spcPts val="1200"/>
              </a:spcAft>
              <a:buFont typeface="Arial" panose="020B0604020202020204" pitchFamily="34" charset="0"/>
              <a:buChar char="•"/>
            </a:pPr>
            <a:r>
              <a:rPr lang="uk-UA" sz="1200">
                <a:latin typeface="Open Sans" panose="020B0606030504020204" pitchFamily="34" charset="0"/>
                <a:ea typeface="Open Sans" panose="020B0606030504020204" pitchFamily="34" charset="0"/>
                <a:cs typeface="Open Sans" panose="020B0606030504020204" pitchFamily="34" charset="0"/>
              </a:rPr>
              <a:t>Недостатня інтеграція з реальним часом: у багатьох рішень відсутній </a:t>
            </a:r>
            <a:r>
              <a:rPr lang="en-US" sz="1200">
                <a:latin typeface="Open Sans" panose="020B0606030504020204" pitchFamily="34" charset="0"/>
                <a:ea typeface="Open Sans" panose="020B0606030504020204" pitchFamily="34" charset="0"/>
                <a:cs typeface="Open Sans" panose="020B0606030504020204" pitchFamily="34" charset="0"/>
              </a:rPr>
              <a:t>WebSocket-</a:t>
            </a:r>
            <a:r>
              <a:rPr lang="uk-UA" sz="1200">
                <a:latin typeface="Open Sans" panose="020B0606030504020204" pitchFamily="34" charset="0"/>
                <a:ea typeface="Open Sans" panose="020B0606030504020204" pitchFamily="34" charset="0"/>
                <a:cs typeface="Open Sans" panose="020B0606030504020204" pitchFamily="34" charset="0"/>
              </a:rPr>
              <a:t>зв’язок, через що гра відчувається «повільною».</a:t>
            </a:r>
          </a:p>
        </p:txBody>
      </p:sp>
    </p:spTree>
    <p:extLst>
      <p:ext uri="{BB962C8B-B14F-4D97-AF65-F5344CB8AC3E}">
        <p14:creationId xmlns:p14="http://schemas.microsoft.com/office/powerpoint/2010/main" val="33887076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311700" y="-186276"/>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Постановка задачі та опис системи</a:t>
            </a:r>
            <a:endParaRPr sz="3200"/>
          </a:p>
        </p:txBody>
      </p:sp>
      <p:pic>
        <p:nvPicPr>
          <p:cNvPr id="87" name="Google Shape;87;p16"/>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723D9805-068E-FE7E-BC9A-0C410D68B73B}"/>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6</a:t>
            </a:fld>
            <a:endParaRPr lang="uk-UA"/>
          </a:p>
        </p:txBody>
      </p:sp>
      <p:sp>
        <p:nvSpPr>
          <p:cNvPr id="5" name="Google Shape;72;p14">
            <a:extLst>
              <a:ext uri="{FF2B5EF4-FFF2-40B4-BE49-F238E27FC236}">
                <a16:creationId xmlns:a16="http://schemas.microsoft.com/office/drawing/2014/main" id="{81156B1A-D704-5629-1B74-108A281DB40C}"/>
              </a:ext>
            </a:extLst>
          </p:cNvPr>
          <p:cNvSpPr txBox="1">
            <a:spLocks noGrp="1"/>
          </p:cNvSpPr>
          <p:nvPr>
            <p:ph type="body" idx="1"/>
          </p:nvPr>
        </p:nvSpPr>
        <p:spPr>
          <a:xfrm>
            <a:off x="311700" y="645024"/>
            <a:ext cx="8520600" cy="3844579"/>
          </a:xfrm>
          <a:prstGeom prst="rect">
            <a:avLst/>
          </a:prstGeom>
        </p:spPr>
        <p:txBody>
          <a:bodyPr spcFirstLastPara="1" wrap="square" lIns="91425" tIns="91425" rIns="91425" bIns="91425" anchor="t" anchorCtr="0">
            <a:normAutofit fontScale="85000" lnSpcReduction="10000"/>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Чітке формулювання проблеми:</a:t>
            </a:r>
          </a:p>
          <a:p>
            <a:pPr marL="0" indent="0" algn="just">
              <a:spcBef>
                <a:spcPts val="1200"/>
              </a:spcBef>
              <a:buNone/>
            </a:pPr>
            <a:r>
              <a:rPr lang="uk-UA" dirty="0"/>
              <a:t>Інтернет ніколи не стоїть на місці, тому майже всі веб-застосунки </a:t>
            </a:r>
            <a:r>
              <a:rPr lang="ru-RU" dirty="0"/>
              <a:t>“</a:t>
            </a:r>
            <a:r>
              <a:rPr lang="uk-UA" dirty="0"/>
              <a:t>старіють</a:t>
            </a:r>
            <a:r>
              <a:rPr lang="ru-RU" dirty="0"/>
              <a:t>”</a:t>
            </a:r>
            <a:r>
              <a:rPr lang="uk-UA" dirty="0"/>
              <a:t> та швидко забуваються користувачами всесвітньої павутини. Таке саме правило діє і на інтерфейс з дизайном, тому більшість сьогоднішніх сайтів з грою у “Монополія” виглядають дуже </a:t>
            </a:r>
            <a:r>
              <a:rPr lang="uk-UA" dirty="0" err="1"/>
              <a:t>старо</a:t>
            </a:r>
            <a:r>
              <a:rPr lang="uk-UA" dirty="0"/>
              <a:t>, незручно і незрозуміло для нових користувачів. Це стає причиною швидкої втрати інтересу до подібних сайтів.</a:t>
            </a:r>
            <a:r>
              <a:rPr lang="en-US" dirty="0"/>
              <a:t> </a:t>
            </a:r>
            <a:r>
              <a:rPr lang="uk-UA" dirty="0"/>
              <a:t>Вони не враховують принципи сучасного UX-дизайну: відсутні логічна навігація, інтуїтивне розташування елементів, адаптивність до різних пристроїв і розширень екрана. Це створює значні труднощі при першому знайомстві користувача з грою, і, як наслідок, веде до швидкої втрати інтересу.</a:t>
            </a:r>
            <a:r>
              <a:rPr lang="en-US" dirty="0"/>
              <a:t> </a:t>
            </a:r>
            <a:r>
              <a:rPr lang="uk-UA" dirty="0"/>
              <a:t>Ще однією поширеною проблемою є технічна реалізація: більшість сайтів не оптимізовані під нові браузери, використовують застарілі технології або не забезпечують належну інтерактивність. Інтерфейс часто не реагує на дії користувача, відсутні анімації, повідомлення про помилки або підтвердження дій, що значно знижує якість досвіду. </a:t>
            </a:r>
            <a:endParaRPr lang="ru-RU" dirty="0"/>
          </a:p>
          <a:p>
            <a:pPr marL="0" lvl="0" indent="0" algn="just">
              <a:spcBef>
                <a:spcPts val="1200"/>
              </a:spcBef>
              <a:buNone/>
            </a:pPr>
            <a:endParaRPr lang="uk-UA" sz="1600" dirty="0">
              <a:latin typeface="Open Sans" panose="020B0606030504020204" pitchFamily="34" charset="0"/>
              <a:ea typeface="Open Sans" panose="020B0606030504020204" pitchFamily="34" charset="0"/>
              <a:cs typeface="Open Sans" panose="020B0606030504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1258C38D-C1EE-9AE3-A39B-4601E7F20524}"/>
            </a:ext>
          </a:extLst>
        </p:cNvPr>
        <p:cNvGrpSpPr/>
        <p:nvPr/>
      </p:nvGrpSpPr>
      <p:grpSpPr>
        <a:xfrm>
          <a:off x="0" y="0"/>
          <a:ext cx="0" cy="0"/>
          <a:chOff x="0" y="0"/>
          <a:chExt cx="0" cy="0"/>
        </a:xfrm>
      </p:grpSpPr>
      <p:sp>
        <p:nvSpPr>
          <p:cNvPr id="85" name="Google Shape;85;p16">
            <a:extLst>
              <a:ext uri="{FF2B5EF4-FFF2-40B4-BE49-F238E27FC236}">
                <a16:creationId xmlns:a16="http://schemas.microsoft.com/office/drawing/2014/main" id="{54E659AD-D449-8785-942B-C7633CB00EC4}"/>
              </a:ext>
            </a:extLst>
          </p:cNvPr>
          <p:cNvSpPr txBox="1">
            <a:spLocks noGrp="1"/>
          </p:cNvSpPr>
          <p:nvPr>
            <p:ph type="title"/>
          </p:nvPr>
        </p:nvSpPr>
        <p:spPr>
          <a:xfrm>
            <a:off x="311700" y="-186276"/>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Постановка задачі та опис системи</a:t>
            </a:r>
            <a:endParaRPr sz="3200"/>
          </a:p>
        </p:txBody>
      </p:sp>
      <p:pic>
        <p:nvPicPr>
          <p:cNvPr id="87" name="Google Shape;87;p16">
            <a:extLst>
              <a:ext uri="{FF2B5EF4-FFF2-40B4-BE49-F238E27FC236}">
                <a16:creationId xmlns:a16="http://schemas.microsoft.com/office/drawing/2014/main" id="{61F48F0F-5F2F-3E0D-AC6B-AF773AEEBA86}"/>
              </a:ext>
            </a:extLst>
          </p:cNvPr>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F621F1C3-0D8A-A2F5-4652-B68842045E5B}"/>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7</a:t>
            </a:fld>
            <a:endParaRPr lang="uk-UA"/>
          </a:p>
        </p:txBody>
      </p:sp>
      <p:sp>
        <p:nvSpPr>
          <p:cNvPr id="5" name="Google Shape;72;p14">
            <a:extLst>
              <a:ext uri="{FF2B5EF4-FFF2-40B4-BE49-F238E27FC236}">
                <a16:creationId xmlns:a16="http://schemas.microsoft.com/office/drawing/2014/main" id="{331DFD88-EA3E-3513-C5F2-413E418DF2C3}"/>
              </a:ext>
            </a:extLst>
          </p:cNvPr>
          <p:cNvSpPr txBox="1">
            <a:spLocks noGrp="1"/>
          </p:cNvSpPr>
          <p:nvPr>
            <p:ph type="body" idx="1"/>
          </p:nvPr>
        </p:nvSpPr>
        <p:spPr>
          <a:xfrm>
            <a:off x="311700" y="645024"/>
            <a:ext cx="8520600" cy="3844579"/>
          </a:xfrm>
          <a:prstGeom prst="rect">
            <a:avLst/>
          </a:prstGeom>
        </p:spPr>
        <p:txBody>
          <a:bodyPr spcFirstLastPara="1" wrap="square" lIns="91425" tIns="91425" rIns="91425" bIns="91425" anchor="t" anchorCtr="0">
            <a:normAutofit/>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Опис очікуваних результатів:</a:t>
            </a:r>
          </a:p>
          <a:p>
            <a:pPr marL="0" lvl="0" indent="0" algn="just" rtl="0">
              <a:spcBef>
                <a:spcPts val="1200"/>
              </a:spcBef>
              <a:spcAft>
                <a:spcPts val="0"/>
              </a:spcAft>
              <a:buNone/>
            </a:pPr>
            <a:r>
              <a:rPr lang="uk-UA" sz="1600" dirty="0">
                <a:latin typeface="Open Sans" panose="020B0606030504020204" pitchFamily="34" charset="0"/>
                <a:ea typeface="Open Sans" panose="020B0606030504020204" pitchFamily="34" charset="0"/>
                <a:cs typeface="Open Sans" panose="020B0606030504020204" pitchFamily="34" charset="0"/>
              </a:rPr>
              <a:t>Проект передбачає створення адаптивного веб інтерфейсу для гри «Монополія», який працює у різних браузерів без необхідності встановлення ПЗ. Реалізується реєстрація та авторизація з інтерактивної </a:t>
            </a:r>
            <a:r>
              <a:rPr lang="uk-UA" sz="1600" dirty="0" err="1">
                <a:latin typeface="Open Sans" panose="020B0606030504020204" pitchFamily="34" charset="0"/>
                <a:ea typeface="Open Sans" panose="020B0606030504020204" pitchFamily="34" charset="0"/>
                <a:cs typeface="Open Sans" panose="020B0606030504020204" pitchFamily="34" charset="0"/>
              </a:rPr>
              <a:t>валідацією</a:t>
            </a:r>
            <a:r>
              <a:rPr lang="uk-UA" sz="1600" dirty="0">
                <a:latin typeface="Open Sans" panose="020B0606030504020204" pitchFamily="34" charset="0"/>
                <a:ea typeface="Open Sans" panose="020B0606030504020204" pitchFamily="34" charset="0"/>
                <a:cs typeface="Open Sans" panose="020B0606030504020204" pitchFamily="34" charset="0"/>
              </a:rPr>
              <a:t>, головна сторінка з зручною навігацією, інформацією про проект, правилами гри, </a:t>
            </a:r>
            <a:r>
              <a:rPr lang="uk-UA" sz="1600" dirty="0" err="1">
                <a:latin typeface="Open Sans" panose="020B0606030504020204" pitchFamily="34" charset="0"/>
                <a:ea typeface="Open Sans" panose="020B0606030504020204" pitchFamily="34" charset="0"/>
                <a:cs typeface="Open Sans" panose="020B0606030504020204" pitchFamily="34" charset="0"/>
              </a:rPr>
              <a:t>відеогайдом</a:t>
            </a:r>
            <a:r>
              <a:rPr lang="uk-UA" sz="1600" dirty="0">
                <a:latin typeface="Open Sans" panose="020B0606030504020204" pitchFamily="34" charset="0"/>
                <a:ea typeface="Open Sans" panose="020B0606030504020204" pitchFamily="34" charset="0"/>
                <a:cs typeface="Open Sans" panose="020B0606030504020204" pitchFamily="34" charset="0"/>
              </a:rPr>
              <a:t> для новачків  та списками найкращих гравців за весь час. Особистий кабінет міститиме редагування профілю, статистику, список друзів та інвентар з різноманітними «</a:t>
            </a:r>
            <a:r>
              <a:rPr lang="uk-UA" sz="1600" dirty="0" err="1">
                <a:latin typeface="Open Sans" panose="020B0606030504020204" pitchFamily="34" charset="0"/>
                <a:ea typeface="Open Sans" panose="020B0606030504020204" pitchFamily="34" charset="0"/>
                <a:cs typeface="Open Sans" panose="020B0606030504020204" pitchFamily="34" charset="0"/>
              </a:rPr>
              <a:t>скінами</a:t>
            </a:r>
            <a:r>
              <a:rPr lang="uk-UA" sz="1600" dirty="0">
                <a:latin typeface="Open Sans" panose="020B0606030504020204" pitchFamily="34" charset="0"/>
                <a:ea typeface="Open Sans" panose="020B0606030504020204" pitchFamily="34" charset="0"/>
                <a:cs typeface="Open Sans" panose="020B0606030504020204" pitchFamily="34" charset="0"/>
              </a:rPr>
              <a:t>». Інтерфейс маркету дозволить обмінюватися віртуальними предметами, а інтерактивна сторінка гри з полем, </a:t>
            </a:r>
            <a:r>
              <a:rPr lang="uk-UA" sz="1600" dirty="0" err="1">
                <a:latin typeface="Open Sans" panose="020B0606030504020204" pitchFamily="34" charset="0"/>
                <a:ea typeface="Open Sans" panose="020B0606030504020204" pitchFamily="34" charset="0"/>
                <a:cs typeface="Open Sans" panose="020B0606030504020204" pitchFamily="34" charset="0"/>
              </a:rPr>
              <a:t>лоббі</a:t>
            </a:r>
            <a:r>
              <a:rPr lang="uk-UA" sz="1600" dirty="0">
                <a:latin typeface="Open Sans" panose="020B0606030504020204" pitchFamily="34" charset="0"/>
                <a:ea typeface="Open Sans" panose="020B0606030504020204" pitchFamily="34" charset="0"/>
                <a:cs typeface="Open Sans" panose="020B0606030504020204" pitchFamily="34" charset="0"/>
              </a:rPr>
              <a:t> та чатом забезпечить повноцінну гру онлайн у реальному часі.</a:t>
            </a:r>
          </a:p>
        </p:txBody>
      </p:sp>
    </p:spTree>
    <p:extLst>
      <p:ext uri="{BB962C8B-B14F-4D97-AF65-F5344CB8AC3E}">
        <p14:creationId xmlns:p14="http://schemas.microsoft.com/office/powerpoint/2010/main" val="338033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311700" y="-148309"/>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uk" sz="3200"/>
              <a:t>Вибір технологій розробки </a:t>
            </a:r>
            <a:endParaRPr sz="3200"/>
          </a:p>
        </p:txBody>
      </p:sp>
      <p:pic>
        <p:nvPicPr>
          <p:cNvPr id="94" name="Google Shape;94;p17"/>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A343E912-C721-1128-5F72-D9BB9BCF5CCA}"/>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8</a:t>
            </a:fld>
            <a:endParaRPr lang="uk-UA"/>
          </a:p>
        </p:txBody>
      </p:sp>
      <p:sp>
        <p:nvSpPr>
          <p:cNvPr id="5" name="Google Shape;72;p14">
            <a:extLst>
              <a:ext uri="{FF2B5EF4-FFF2-40B4-BE49-F238E27FC236}">
                <a16:creationId xmlns:a16="http://schemas.microsoft.com/office/drawing/2014/main" id="{426A35E4-513F-CC1E-CCA0-6AF048038FC5}"/>
              </a:ext>
            </a:extLst>
          </p:cNvPr>
          <p:cNvSpPr txBox="1">
            <a:spLocks noGrp="1"/>
          </p:cNvSpPr>
          <p:nvPr>
            <p:ph type="body" idx="1"/>
          </p:nvPr>
        </p:nvSpPr>
        <p:spPr>
          <a:xfrm>
            <a:off x="311700" y="645024"/>
            <a:ext cx="8520600" cy="3844579"/>
          </a:xfrm>
          <a:prstGeom prst="rect">
            <a:avLst/>
          </a:prstGeom>
        </p:spPr>
        <p:txBody>
          <a:bodyPr spcFirstLastPara="1" wrap="square" lIns="91425" tIns="91425" rIns="91425" bIns="91425" anchor="t" anchorCtr="0">
            <a:normAutofit/>
          </a:bodyPr>
          <a:lstStyle/>
          <a:p>
            <a:pPr marL="342900" lvl="0" algn="just" rtl="0">
              <a:spcBef>
                <a:spcPts val="1200"/>
              </a:spcBef>
              <a:spcAft>
                <a:spcPts val="0"/>
              </a:spcAft>
              <a:buFont typeface="Arial" panose="020B0604020202020204" pitchFamily="34" charset="0"/>
              <a:buChar char="•"/>
            </a:pPr>
            <a:r>
              <a:rPr lang="uk-UA" dirty="0">
                <a:latin typeface="Open Sans" panose="020B0606030504020204" pitchFamily="34" charset="0"/>
                <a:ea typeface="Open Sans" panose="020B0606030504020204" pitchFamily="34" charset="0"/>
                <a:cs typeface="Open Sans" panose="020B0606030504020204" pitchFamily="34" charset="0"/>
              </a:rPr>
              <a:t>Інструментарій та технології, використані в роботі:</a:t>
            </a:r>
          </a:p>
          <a:p>
            <a:pPr marL="0" lvl="0" indent="0" algn="just" rtl="0">
              <a:spcBef>
                <a:spcPts val="1200"/>
              </a:spcBef>
              <a:spcAft>
                <a:spcPts val="0"/>
              </a:spcAft>
              <a:buNone/>
            </a:pPr>
            <a:r>
              <a:rPr lang="uk-UA" sz="1600" dirty="0">
                <a:latin typeface="Open Sans" panose="020B0606030504020204" pitchFamily="34" charset="0"/>
                <a:ea typeface="Open Sans" panose="020B0606030504020204" pitchFamily="34" charset="0"/>
                <a:cs typeface="Open Sans" panose="020B0606030504020204" pitchFamily="34" charset="0"/>
              </a:rPr>
              <a:t>Для створення веб інтерфейсу для веб-застосунку «</a:t>
            </a:r>
            <a:r>
              <a:rPr lang="en-US" sz="1600" dirty="0">
                <a:latin typeface="Open Sans" panose="020B0606030504020204" pitchFamily="34" charset="0"/>
                <a:ea typeface="Open Sans" panose="020B0606030504020204" pitchFamily="34" charset="0"/>
                <a:cs typeface="Open Sans" panose="020B0606030504020204" pitchFamily="34" charset="0"/>
              </a:rPr>
              <a:t>MonopolyUA</a:t>
            </a:r>
            <a:r>
              <a:rPr lang="uk-UA" sz="1600" dirty="0">
                <a:latin typeface="Open Sans" panose="020B0606030504020204" pitchFamily="34" charset="0"/>
                <a:ea typeface="Open Sans" panose="020B0606030504020204" pitchFamily="34" charset="0"/>
                <a:cs typeface="Open Sans" panose="020B0606030504020204" pitchFamily="34" charset="0"/>
              </a:rPr>
              <a:t>» було використано наступні технології: </a:t>
            </a:r>
            <a:r>
              <a:rPr lang="en-US" sz="1600" dirty="0">
                <a:latin typeface="Open Sans" panose="020B0606030504020204" pitchFamily="34" charset="0"/>
                <a:ea typeface="Open Sans" panose="020B0606030504020204" pitchFamily="34" charset="0"/>
                <a:cs typeface="Open Sans" panose="020B0606030504020204" pitchFamily="34" charset="0"/>
              </a:rPr>
              <a:t>HTML5 – </a:t>
            </a:r>
            <a:r>
              <a:rPr lang="uk-UA" sz="1600" dirty="0">
                <a:latin typeface="Open Sans" panose="020B0606030504020204" pitchFamily="34" charset="0"/>
                <a:ea typeface="Open Sans" panose="020B0606030504020204" pitchFamily="34" charset="0"/>
                <a:cs typeface="Open Sans" panose="020B0606030504020204" pitchFamily="34" charset="0"/>
              </a:rPr>
              <a:t>використовувався для створення семантичної структури веб сторінок, форм, блоків та різних елементів загальної структури. </a:t>
            </a:r>
            <a:r>
              <a:rPr lang="en-US" sz="1600" dirty="0">
                <a:latin typeface="Open Sans" panose="020B0606030504020204" pitchFamily="34" charset="0"/>
                <a:ea typeface="Open Sans" panose="020B0606030504020204" pitchFamily="34" charset="0"/>
                <a:cs typeface="Open Sans" panose="020B0606030504020204" pitchFamily="34" charset="0"/>
              </a:rPr>
              <a:t>CSS3 – </a:t>
            </a:r>
            <a:r>
              <a:rPr lang="uk-UA" sz="1600" dirty="0">
                <a:latin typeface="Open Sans" panose="020B0606030504020204" pitchFamily="34" charset="0"/>
                <a:ea typeface="Open Sans" panose="020B0606030504020204" pitchFamily="34" charset="0"/>
                <a:cs typeface="Open Sans" panose="020B0606030504020204" pitchFamily="34" charset="0"/>
              </a:rPr>
              <a:t>забезпечував стилізацію елементів інтерфейсу, включаючи адаптивність, анімації, макетування гри та візуальне оформлення. </a:t>
            </a:r>
            <a:r>
              <a:rPr lang="en-US" sz="1600" dirty="0">
                <a:latin typeface="Open Sans" panose="020B0606030504020204" pitchFamily="34" charset="0"/>
                <a:ea typeface="Open Sans" panose="020B0606030504020204" pitchFamily="34" charset="0"/>
                <a:cs typeface="Open Sans" panose="020B0606030504020204" pitchFamily="34" charset="0"/>
              </a:rPr>
              <a:t>JavaScript –</a:t>
            </a:r>
            <a:r>
              <a:rPr lang="uk-UA" sz="1600" dirty="0">
                <a:latin typeface="Open Sans" panose="020B0606030504020204" pitchFamily="34" charset="0"/>
                <a:ea typeface="Open Sans" panose="020B0606030504020204" pitchFamily="34" charset="0"/>
                <a:cs typeface="Open Sans" panose="020B0606030504020204" pitchFamily="34" charset="0"/>
              </a:rPr>
              <a:t> використовувався для реалізації логіки взаємодії з користувачем: валідація форм, динамічне оновлення, створення інтерактивних елементів, взаємодія з сервером через </a:t>
            </a:r>
            <a:r>
              <a:rPr lang="en-US" sz="1600" dirty="0">
                <a:latin typeface="Open Sans" panose="020B0606030504020204" pitchFamily="34" charset="0"/>
                <a:ea typeface="Open Sans" panose="020B0606030504020204" pitchFamily="34" charset="0"/>
                <a:cs typeface="Open Sans" panose="020B0606030504020204" pitchFamily="34" charset="0"/>
              </a:rPr>
              <a:t>API.</a:t>
            </a:r>
            <a:r>
              <a:rPr lang="uk-UA" sz="1600" dirty="0">
                <a:latin typeface="Open Sans" panose="020B0606030504020204" pitchFamily="34" charset="0"/>
                <a:ea typeface="Open Sans" panose="020B0606030504020204" pitchFamily="34" charset="0"/>
                <a:cs typeface="Open Sans" panose="020B0606030504020204" pitchFamily="34" charset="0"/>
              </a:rPr>
              <a:t> </a:t>
            </a:r>
            <a:r>
              <a:rPr lang="en-US" sz="1600" dirty="0">
                <a:latin typeface="Open Sans" panose="020B0606030504020204" pitchFamily="34" charset="0"/>
                <a:ea typeface="Open Sans" panose="020B0606030504020204" pitchFamily="34" charset="0"/>
                <a:cs typeface="Open Sans" panose="020B0606030504020204" pitchFamily="34" charset="0"/>
              </a:rPr>
              <a:t>Fetch API – </a:t>
            </a:r>
            <a:r>
              <a:rPr lang="uk-UA" sz="1600" dirty="0">
                <a:latin typeface="Open Sans" panose="020B0606030504020204" pitchFamily="34" charset="0"/>
                <a:ea typeface="Open Sans" panose="020B0606030504020204" pitchFamily="34" charset="0"/>
                <a:cs typeface="Open Sans" panose="020B0606030504020204" pitchFamily="34" charset="0"/>
              </a:rPr>
              <a:t>використовувався для надсилання запитів до </a:t>
            </a:r>
            <a:r>
              <a:rPr lang="uk-UA" sz="1600" dirty="0" err="1">
                <a:latin typeface="Open Sans" panose="020B0606030504020204" pitchFamily="34" charset="0"/>
                <a:ea typeface="Open Sans" panose="020B0606030504020204" pitchFamily="34" charset="0"/>
                <a:cs typeface="Open Sans" panose="020B0606030504020204" pitchFamily="34" charset="0"/>
              </a:rPr>
              <a:t>бекенду</a:t>
            </a:r>
            <a:r>
              <a:rPr lang="uk-UA" sz="1600" dirty="0">
                <a:latin typeface="Open Sans" panose="020B0606030504020204" pitchFamily="34" charset="0"/>
                <a:ea typeface="Open Sans" panose="020B0606030504020204" pitchFamily="34" charset="0"/>
                <a:cs typeface="Open Sans" panose="020B0606030504020204" pitchFamily="34" charset="0"/>
              </a:rPr>
              <a:t>, отримання статистики, оновлення профілю та інших важливих елементів веб-застосунку.</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70338" y="62523"/>
            <a:ext cx="8886093" cy="5817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uk" sz="2800" dirty="0"/>
              <a:t>Архітектура створенного програмного забезпечення</a:t>
            </a:r>
            <a:endParaRPr sz="2800" dirty="0"/>
          </a:p>
        </p:txBody>
      </p:sp>
      <p:pic>
        <p:nvPicPr>
          <p:cNvPr id="101" name="Google Shape;101;p18"/>
          <p:cNvPicPr preferRelativeResize="0"/>
          <p:nvPr/>
        </p:nvPicPr>
        <p:blipFill>
          <a:blip r:embed="rId3">
            <a:alphaModFix/>
          </a:blip>
          <a:stretch>
            <a:fillRect/>
          </a:stretch>
        </p:blipFill>
        <p:spPr>
          <a:xfrm>
            <a:off x="268925" y="4359500"/>
            <a:ext cx="862250" cy="581750"/>
          </a:xfrm>
          <a:prstGeom prst="rect">
            <a:avLst/>
          </a:prstGeom>
          <a:noFill/>
          <a:ln>
            <a:noFill/>
          </a:ln>
        </p:spPr>
      </p:pic>
      <p:sp>
        <p:nvSpPr>
          <p:cNvPr id="2" name="TextBox 1">
            <a:extLst>
              <a:ext uri="{FF2B5EF4-FFF2-40B4-BE49-F238E27FC236}">
                <a16:creationId xmlns:a16="http://schemas.microsoft.com/office/drawing/2014/main" id="{12A55726-B906-08A2-C43F-1B00FCF5F354}"/>
              </a:ext>
            </a:extLst>
          </p:cNvPr>
          <p:cNvSpPr txBox="1"/>
          <p:nvPr/>
        </p:nvSpPr>
        <p:spPr>
          <a:xfrm>
            <a:off x="8778240" y="4606349"/>
            <a:ext cx="284052" cy="307777"/>
          </a:xfrm>
          <a:prstGeom prst="rect">
            <a:avLst/>
          </a:prstGeom>
          <a:noFill/>
        </p:spPr>
        <p:txBody>
          <a:bodyPr wrap="none" rtlCol="0">
            <a:spAutoFit/>
          </a:bodyPr>
          <a:lstStyle/>
          <a:p>
            <a:fld id="{A35EEF41-5B9E-4186-8855-3C8162DCC2D6}" type="slidenum">
              <a:rPr lang="uk-UA" smtClean="0"/>
              <a:t>9</a:t>
            </a:fld>
            <a:endParaRPr lang="uk-UA"/>
          </a:p>
        </p:txBody>
      </p:sp>
      <p:sp>
        <p:nvSpPr>
          <p:cNvPr id="11" name="TextBox 10">
            <a:extLst>
              <a:ext uri="{FF2B5EF4-FFF2-40B4-BE49-F238E27FC236}">
                <a16:creationId xmlns:a16="http://schemas.microsoft.com/office/drawing/2014/main" id="{A3BA4069-F141-65AD-84E4-9A44F7C10194}"/>
              </a:ext>
            </a:extLst>
          </p:cNvPr>
          <p:cNvSpPr txBox="1"/>
          <p:nvPr/>
        </p:nvSpPr>
        <p:spPr>
          <a:xfrm>
            <a:off x="268925" y="748219"/>
            <a:ext cx="5201844" cy="646331"/>
          </a:xfrm>
          <a:prstGeom prst="rect">
            <a:avLst/>
          </a:prstGeom>
          <a:noFill/>
        </p:spPr>
        <p:txBody>
          <a:bodyPr wrap="square" rtlCol="0">
            <a:spAutoFit/>
          </a:bodyPr>
          <a:lstStyle/>
          <a:p>
            <a:pPr marL="285750" indent="-285750">
              <a:buFont typeface="Arial" panose="020B0604020202020204" pitchFamily="34" charset="0"/>
              <a:buChar char="•"/>
            </a:pPr>
            <a:r>
              <a:rPr lang="uk-UA" sz="1800" dirty="0">
                <a:latin typeface="Open Sans" panose="020B0606030504020204" pitchFamily="34" charset="0"/>
                <a:ea typeface="Open Sans" panose="020B0606030504020204" pitchFamily="34" charset="0"/>
                <a:cs typeface="Open Sans" panose="020B0606030504020204" pitchFamily="34" charset="0"/>
              </a:rPr>
              <a:t>Схема архітектури розробленої системи</a:t>
            </a:r>
            <a:r>
              <a:rPr lang="en-US" sz="1800" dirty="0">
                <a:latin typeface="Open Sans" panose="020B0606030504020204" pitchFamily="34" charset="0"/>
                <a:ea typeface="Open Sans" panose="020B0606030504020204" pitchFamily="34" charset="0"/>
                <a:cs typeface="Open Sans" panose="020B0606030504020204" pitchFamily="34" charset="0"/>
              </a:rPr>
              <a:t>:</a:t>
            </a:r>
            <a:endParaRPr lang="ru-RU" sz="1800" dirty="0">
              <a:latin typeface="Open Sans" panose="020B0606030504020204" pitchFamily="34" charset="0"/>
              <a:ea typeface="Open Sans" panose="020B0606030504020204" pitchFamily="34" charset="0"/>
              <a:cs typeface="Open Sans" panose="020B0606030504020204" pitchFamily="34" charset="0"/>
            </a:endParaRPr>
          </a:p>
          <a:p>
            <a:endParaRPr lang="ru-RU" sz="1800" dirty="0">
              <a:latin typeface="Open Sans" panose="020B0606030504020204" pitchFamily="34" charset="0"/>
              <a:ea typeface="Open Sans" panose="020B0606030504020204" pitchFamily="34" charset="0"/>
              <a:cs typeface="Open Sans" panose="020B0606030504020204" pitchFamily="34" charset="0"/>
            </a:endParaRPr>
          </a:p>
        </p:txBody>
      </p:sp>
      <p:pic>
        <p:nvPicPr>
          <p:cNvPr id="3" name="Рисунок 2" descr="Изображение выглядит как текст, диаграмма, линия, План&#10;&#10;Содержимое, созданное искусственным интеллектом, может быть неверным.">
            <a:extLst>
              <a:ext uri="{FF2B5EF4-FFF2-40B4-BE49-F238E27FC236}">
                <a16:creationId xmlns:a16="http://schemas.microsoft.com/office/drawing/2014/main" id="{371B8898-84A5-8256-6A80-CCE5CDEE2826}"/>
              </a:ext>
            </a:extLst>
          </p:cNvPr>
          <p:cNvPicPr>
            <a:picLocks noChangeAspect="1"/>
          </p:cNvPicPr>
          <p:nvPr/>
        </p:nvPicPr>
        <p:blipFill>
          <a:blip r:embed="rId4"/>
          <a:stretch>
            <a:fillRect/>
          </a:stretch>
        </p:blipFill>
        <p:spPr>
          <a:xfrm>
            <a:off x="467171" y="1255884"/>
            <a:ext cx="8013396" cy="2870639"/>
          </a:xfrm>
          <a:prstGeom prst="rect">
            <a:avLst/>
          </a:prstGeom>
        </p:spPr>
      </p:pic>
    </p:spTree>
  </p:cSld>
  <p:clrMapOvr>
    <a:masterClrMapping/>
  </p:clrMapOvr>
</p:sld>
</file>

<file path=ppt/theme/theme1.xml><?xml version="1.0" encoding="utf-8"?>
<a:theme xmlns:a="http://schemas.openxmlformats.org/drawingml/2006/main" name="Шаблон презентації кваліфікаційної роботи магістрів">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Шаблон презентації кваліфікаційної роботи магістрів" id="{72E840FA-3155-46C9-BB37-701E4C9B1C67}" vid="{DC416FE5-D050-4603-AD75-8F49A0CCCB6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Шаблон_презентації_до_ККП_бакалавра_2025 (1)</Template>
  <TotalTime>263</TotalTime>
  <Words>1696</Words>
  <Application>Microsoft Office PowerPoint</Application>
  <PresentationFormat>Экран (16:9)</PresentationFormat>
  <Paragraphs>118</Paragraphs>
  <Slides>28</Slides>
  <Notes>28</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28</vt:i4>
      </vt:variant>
    </vt:vector>
  </HeadingPairs>
  <TitlesOfParts>
    <vt:vector size="32" baseType="lpstr">
      <vt:lpstr>Arial</vt:lpstr>
      <vt:lpstr>Open Sans</vt:lpstr>
      <vt:lpstr>Economica</vt:lpstr>
      <vt:lpstr>Шаблон презентації кваліфікаційної роботи магістрів</vt:lpstr>
      <vt:lpstr>Веб-застосунок MonopolyUA</vt:lpstr>
      <vt:lpstr>Мета роботи</vt:lpstr>
      <vt:lpstr>Мета роботи</vt:lpstr>
      <vt:lpstr>Аналіз проблеми (аналіз існуючих рішень) </vt:lpstr>
      <vt:lpstr>Аналіз проблеми (аналіз існуючих рішень) </vt:lpstr>
      <vt:lpstr>Постановка задачі та опис системи</vt:lpstr>
      <vt:lpstr>Постановка задачі та опис системи</vt:lpstr>
      <vt:lpstr>Вибір технологій розробки </vt:lpstr>
      <vt:lpstr>Архітектура створенного програмного забезпечення</vt:lpstr>
      <vt:lpstr>Архітектура створенного програмного забезпечення</vt:lpstr>
      <vt:lpstr>Опис програмного забезпечення, що було використано у дослідженні</vt:lpstr>
      <vt:lpstr>Опис програмного забезпечення, що було використано у дослідженні</vt:lpstr>
      <vt:lpstr>Дизайн системи</vt:lpstr>
      <vt:lpstr>Приклад реалізації</vt:lpstr>
      <vt:lpstr>Приклад реалізації</vt:lpstr>
      <vt:lpstr>Інтерфейс користувача </vt:lpstr>
      <vt:lpstr>Інтерфейс користувача </vt:lpstr>
      <vt:lpstr>Інтерфейс користувача </vt:lpstr>
      <vt:lpstr>Інтерфейс користувача </vt:lpstr>
      <vt:lpstr>Інтерфейс користувача </vt:lpstr>
      <vt:lpstr>Інтерфейс користувача </vt:lpstr>
      <vt:lpstr>Інтерфейс користувача </vt:lpstr>
      <vt:lpstr>Інтерфейс користувача </vt:lpstr>
      <vt:lpstr>Інтерфейс користувача </vt:lpstr>
      <vt:lpstr>Інтерфейс користувача </vt:lpstr>
      <vt:lpstr>Інтерфейс користувача </vt:lpstr>
      <vt:lpstr>Підсумки </vt:lpstr>
      <vt:lpstr>Підсумки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Иван Духота</dc:creator>
  <cp:lastModifiedBy>Иван Духота</cp:lastModifiedBy>
  <cp:revision>10</cp:revision>
  <dcterms:created xsi:type="dcterms:W3CDTF">2025-06-06T08:48:15Z</dcterms:created>
  <dcterms:modified xsi:type="dcterms:W3CDTF">2025-06-19T18:37:40Z</dcterms:modified>
</cp:coreProperties>
</file>